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39"/>
  </p:notesMasterIdLst>
  <p:handoutMasterIdLst>
    <p:handoutMasterId r:id="rId40"/>
  </p:handoutMasterIdLst>
  <p:sldIdLst>
    <p:sldId id="259" r:id="rId4"/>
    <p:sldId id="304" r:id="rId5"/>
    <p:sldId id="260" r:id="rId6"/>
    <p:sldId id="299" r:id="rId7"/>
    <p:sldId id="294" r:id="rId8"/>
    <p:sldId id="264" r:id="rId9"/>
    <p:sldId id="263" r:id="rId10"/>
    <p:sldId id="312" r:id="rId11"/>
    <p:sldId id="265" r:id="rId12"/>
    <p:sldId id="287" r:id="rId13"/>
    <p:sldId id="310" r:id="rId14"/>
    <p:sldId id="311" r:id="rId15"/>
    <p:sldId id="305" r:id="rId16"/>
    <p:sldId id="298" r:id="rId17"/>
    <p:sldId id="266" r:id="rId18"/>
    <p:sldId id="301" r:id="rId19"/>
    <p:sldId id="267" r:id="rId20"/>
    <p:sldId id="268" r:id="rId21"/>
    <p:sldId id="269" r:id="rId22"/>
    <p:sldId id="270" r:id="rId23"/>
    <p:sldId id="272" r:id="rId24"/>
    <p:sldId id="273" r:id="rId25"/>
    <p:sldId id="303" r:id="rId26"/>
    <p:sldId id="308" r:id="rId27"/>
    <p:sldId id="302" r:id="rId28"/>
    <p:sldId id="283" r:id="rId29"/>
    <p:sldId id="284" r:id="rId30"/>
    <p:sldId id="276" r:id="rId31"/>
    <p:sldId id="309" r:id="rId32"/>
    <p:sldId id="286" r:id="rId33"/>
    <p:sldId id="288" r:id="rId34"/>
    <p:sldId id="289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BA844"/>
    <a:srgbClr val="E8E8E8"/>
    <a:srgbClr val="0BA94F"/>
    <a:srgbClr val="02B0F0"/>
    <a:srgbClr val="0089D6"/>
    <a:srgbClr val="F88512"/>
    <a:srgbClr val="EB0E14"/>
    <a:srgbClr val="8248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2" autoAdjust="0"/>
    <p:restoredTop sz="94415" autoAdjust="0"/>
  </p:normalViewPr>
  <p:slideViewPr>
    <p:cSldViewPr>
      <p:cViewPr>
        <p:scale>
          <a:sx n="64" d="100"/>
          <a:sy n="64" d="100"/>
        </p:scale>
        <p:origin x="-941" y="-58"/>
      </p:cViewPr>
      <p:guideLst>
        <p:guide orient="horz" pos="4319"/>
        <p:guide pos="5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-329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4426E-4B16-493F-981F-80B225811A50}" type="doc">
      <dgm:prSet loTypeId="urn:microsoft.com/office/officeart/2005/8/layout/arrow2" loCatId="process" qsTypeId="urn:microsoft.com/office/officeart/2005/8/quickstyle/simple1#1" qsCatId="simple" csTypeId="urn:microsoft.com/office/officeart/2005/8/colors/accent1_5" csCatId="accent1" phldr="1"/>
      <dgm:spPr/>
    </dgm:pt>
    <dgm:pt modelId="{E1EBE2D2-1788-42FD-BE5C-F04EF5EE926C}">
      <dgm:prSet phldrT="[Text]"/>
      <dgm:spPr/>
      <dgm:t>
        <a:bodyPr/>
        <a:lstStyle/>
        <a:p>
          <a:r>
            <a:rPr lang="en-US" dirty="0" smtClean="0"/>
            <a:t>Order Taking</a:t>
          </a:r>
          <a:endParaRPr lang="en-US" dirty="0"/>
        </a:p>
      </dgm:t>
    </dgm:pt>
    <dgm:pt modelId="{E2F6717B-BA86-4DE6-878B-1252085019B9}" type="parTrans" cxnId="{7578EF75-33D0-4ABC-964A-40A53ECC136F}">
      <dgm:prSet/>
      <dgm:spPr/>
      <dgm:t>
        <a:bodyPr/>
        <a:lstStyle/>
        <a:p>
          <a:endParaRPr lang="en-US"/>
        </a:p>
      </dgm:t>
    </dgm:pt>
    <dgm:pt modelId="{7BB2B676-7A72-4EB6-B1A0-4456A3F7D0BC}" type="sibTrans" cxnId="{7578EF75-33D0-4ABC-964A-40A53ECC136F}">
      <dgm:prSet/>
      <dgm:spPr/>
      <dgm:t>
        <a:bodyPr/>
        <a:lstStyle/>
        <a:p>
          <a:endParaRPr lang="en-US"/>
        </a:p>
      </dgm:t>
    </dgm:pt>
    <dgm:pt modelId="{2C8971AC-74BB-4E5C-8CD9-5C178EC935FB}">
      <dgm:prSet phldrT="[Text]"/>
      <dgm:spPr/>
      <dgm:t>
        <a:bodyPr/>
        <a:lstStyle/>
        <a:p>
          <a:r>
            <a:rPr lang="en-US" dirty="0" smtClean="0"/>
            <a:t>Direct Sales</a:t>
          </a:r>
          <a:endParaRPr lang="en-US" dirty="0"/>
        </a:p>
      </dgm:t>
    </dgm:pt>
    <dgm:pt modelId="{F00C0C7F-B49D-4A24-AC88-FE2877E57995}" type="parTrans" cxnId="{4726E730-6D88-498C-A2A5-A7E1A6572765}">
      <dgm:prSet/>
      <dgm:spPr/>
      <dgm:t>
        <a:bodyPr/>
        <a:lstStyle/>
        <a:p>
          <a:endParaRPr lang="en-US"/>
        </a:p>
      </dgm:t>
    </dgm:pt>
    <dgm:pt modelId="{79C46FE4-1648-478A-90C6-01799B8566C4}" type="sibTrans" cxnId="{4726E730-6D88-498C-A2A5-A7E1A6572765}">
      <dgm:prSet/>
      <dgm:spPr/>
      <dgm:t>
        <a:bodyPr/>
        <a:lstStyle/>
        <a:p>
          <a:endParaRPr lang="en-US"/>
        </a:p>
      </dgm:t>
    </dgm:pt>
    <dgm:pt modelId="{97507CAC-831D-41E7-A649-2E5D064539E6}">
      <dgm:prSet phldrT="[Text]"/>
      <dgm:spPr/>
      <dgm:t>
        <a:bodyPr/>
        <a:lstStyle/>
        <a:p>
          <a:r>
            <a:rPr lang="en-US" dirty="0" smtClean="0"/>
            <a:t>Booth Sales</a:t>
          </a:r>
          <a:endParaRPr lang="en-US" dirty="0"/>
        </a:p>
      </dgm:t>
    </dgm:pt>
    <dgm:pt modelId="{54D93A99-92D9-4836-B997-E6221CFFB119}" type="parTrans" cxnId="{AFEFE820-AEDA-4BE2-8BB5-919149D7CB37}">
      <dgm:prSet/>
      <dgm:spPr/>
      <dgm:t>
        <a:bodyPr/>
        <a:lstStyle/>
        <a:p>
          <a:endParaRPr lang="en-US"/>
        </a:p>
      </dgm:t>
    </dgm:pt>
    <dgm:pt modelId="{7CEFB8BA-C56C-490C-B2F2-7CF30D8048F2}" type="sibTrans" cxnId="{AFEFE820-AEDA-4BE2-8BB5-919149D7CB37}">
      <dgm:prSet/>
      <dgm:spPr/>
      <dgm:t>
        <a:bodyPr/>
        <a:lstStyle/>
        <a:p>
          <a:endParaRPr lang="en-US"/>
        </a:p>
      </dgm:t>
    </dgm:pt>
    <dgm:pt modelId="{7C0B702F-695E-4D86-A66A-72907E5C37C0}">
      <dgm:prSet phldrT="[Text]"/>
      <dgm:spPr/>
      <dgm:t>
        <a:bodyPr/>
        <a:lstStyle/>
        <a:p>
          <a:r>
            <a:rPr lang="en-US" dirty="0" smtClean="0"/>
            <a:t>Online Marketing</a:t>
          </a:r>
          <a:endParaRPr lang="en-US" dirty="0"/>
        </a:p>
      </dgm:t>
    </dgm:pt>
    <dgm:pt modelId="{A09A2F05-4143-42DF-A991-7F104D697E49}" type="parTrans" cxnId="{5811B067-F65A-4E7B-B34D-768E417D7AE9}">
      <dgm:prSet/>
      <dgm:spPr/>
      <dgm:t>
        <a:bodyPr/>
        <a:lstStyle/>
        <a:p>
          <a:endParaRPr lang="en-US"/>
        </a:p>
      </dgm:t>
    </dgm:pt>
    <dgm:pt modelId="{2DDA943B-7958-4984-AFBB-8E4C693F6AE1}" type="sibTrans" cxnId="{5811B067-F65A-4E7B-B34D-768E417D7AE9}">
      <dgm:prSet/>
      <dgm:spPr/>
      <dgm:t>
        <a:bodyPr/>
        <a:lstStyle/>
        <a:p>
          <a:endParaRPr lang="en-US"/>
        </a:p>
      </dgm:t>
    </dgm:pt>
    <dgm:pt modelId="{1E786728-4860-4A7E-B221-ED104E42FE78}" type="pres">
      <dgm:prSet presAssocID="{14F4426E-4B16-493F-981F-80B225811A50}" presName="arrowDiagram" presStyleCnt="0">
        <dgm:presLayoutVars>
          <dgm:chMax val="5"/>
          <dgm:dir/>
          <dgm:resizeHandles val="exact"/>
        </dgm:presLayoutVars>
      </dgm:prSet>
      <dgm:spPr/>
    </dgm:pt>
    <dgm:pt modelId="{10DAAA97-B424-4B63-BD0D-A49CA03C2F01}" type="pres">
      <dgm:prSet presAssocID="{14F4426E-4B16-493F-981F-80B225811A50}" presName="arrow" presStyleLbl="bgShp" presStyleIdx="0" presStyleCnt="1" custLinFactNeighborX="2522" custLinFactNeighborY="1374"/>
      <dgm:spPr>
        <a:solidFill>
          <a:srgbClr val="1BA844">
            <a:alpha val="32000"/>
          </a:srgbClr>
        </a:solidFill>
      </dgm:spPr>
    </dgm:pt>
    <dgm:pt modelId="{488BF7C7-5E9D-4D74-B8A9-415224B3BB50}" type="pres">
      <dgm:prSet presAssocID="{14F4426E-4B16-493F-981F-80B225811A50}" presName="arrowDiagram4" presStyleCnt="0"/>
      <dgm:spPr/>
    </dgm:pt>
    <dgm:pt modelId="{0385DF3F-848A-41D5-82B1-6250902EE37B}" type="pres">
      <dgm:prSet presAssocID="{E1EBE2D2-1788-42FD-BE5C-F04EF5EE926C}" presName="bullet4a" presStyleLbl="node1" presStyleIdx="0" presStyleCnt="4"/>
      <dgm:spPr>
        <a:solidFill>
          <a:srgbClr val="1BA844"/>
        </a:solidFill>
      </dgm:spPr>
    </dgm:pt>
    <dgm:pt modelId="{D2BE8731-290C-4E7D-BA99-AD1172C0A1C7}" type="pres">
      <dgm:prSet presAssocID="{E1EBE2D2-1788-42FD-BE5C-F04EF5EE926C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F1418-4EC7-44C6-BDE9-CA0ECCCBF689}" type="pres">
      <dgm:prSet presAssocID="{7C0B702F-695E-4D86-A66A-72907E5C37C0}" presName="bullet4b" presStyleLbl="node1" presStyleIdx="1" presStyleCnt="4"/>
      <dgm:spPr>
        <a:solidFill>
          <a:srgbClr val="1BA844"/>
        </a:solidFill>
      </dgm:spPr>
    </dgm:pt>
    <dgm:pt modelId="{E0B5EEB0-3D95-4ABA-92E0-74A08979E259}" type="pres">
      <dgm:prSet presAssocID="{7C0B702F-695E-4D86-A66A-72907E5C37C0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45801-127B-405E-9ECF-D74DBD187F43}" type="pres">
      <dgm:prSet presAssocID="{2C8971AC-74BB-4E5C-8CD9-5C178EC935FB}" presName="bullet4c" presStyleLbl="node1" presStyleIdx="2" presStyleCnt="4"/>
      <dgm:spPr>
        <a:solidFill>
          <a:srgbClr val="1BA844"/>
        </a:solidFill>
      </dgm:spPr>
    </dgm:pt>
    <dgm:pt modelId="{55F04B98-57DA-44DF-9754-246A7CFBA509}" type="pres">
      <dgm:prSet presAssocID="{2C8971AC-74BB-4E5C-8CD9-5C178EC935FB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64EF0-B63D-4843-B21D-B21C48C65F68}" type="pres">
      <dgm:prSet presAssocID="{97507CAC-831D-41E7-A649-2E5D064539E6}" presName="bullet4d" presStyleLbl="node1" presStyleIdx="3" presStyleCnt="4"/>
      <dgm:spPr>
        <a:solidFill>
          <a:srgbClr val="1BA844"/>
        </a:solidFill>
      </dgm:spPr>
    </dgm:pt>
    <dgm:pt modelId="{8180C6E6-FA35-4FB0-948A-370B55BA9949}" type="pres">
      <dgm:prSet presAssocID="{97507CAC-831D-41E7-A649-2E5D064539E6}" presName="textBox4d" presStyleLbl="revTx" presStyleIdx="3" presStyleCnt="4" custLinFactNeighborX="5094" custLinFactNeighborY="1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6A93DC-47B5-488B-90D5-645E6D45C45E}" type="presOf" srcId="{E1EBE2D2-1788-42FD-BE5C-F04EF5EE926C}" destId="{D2BE8731-290C-4E7D-BA99-AD1172C0A1C7}" srcOrd="0" destOrd="0" presId="urn:microsoft.com/office/officeart/2005/8/layout/arrow2"/>
    <dgm:cxn modelId="{5811B067-F65A-4E7B-B34D-768E417D7AE9}" srcId="{14F4426E-4B16-493F-981F-80B225811A50}" destId="{7C0B702F-695E-4D86-A66A-72907E5C37C0}" srcOrd="1" destOrd="0" parTransId="{A09A2F05-4143-42DF-A991-7F104D697E49}" sibTransId="{2DDA943B-7958-4984-AFBB-8E4C693F6AE1}"/>
    <dgm:cxn modelId="{3ECA0AED-2D79-4BAB-A881-2C420F17044A}" type="presOf" srcId="{7C0B702F-695E-4D86-A66A-72907E5C37C0}" destId="{E0B5EEB0-3D95-4ABA-92E0-74A08979E259}" srcOrd="0" destOrd="0" presId="urn:microsoft.com/office/officeart/2005/8/layout/arrow2"/>
    <dgm:cxn modelId="{4726E730-6D88-498C-A2A5-A7E1A6572765}" srcId="{14F4426E-4B16-493F-981F-80B225811A50}" destId="{2C8971AC-74BB-4E5C-8CD9-5C178EC935FB}" srcOrd="2" destOrd="0" parTransId="{F00C0C7F-B49D-4A24-AC88-FE2877E57995}" sibTransId="{79C46FE4-1648-478A-90C6-01799B8566C4}"/>
    <dgm:cxn modelId="{7578EF75-33D0-4ABC-964A-40A53ECC136F}" srcId="{14F4426E-4B16-493F-981F-80B225811A50}" destId="{E1EBE2D2-1788-42FD-BE5C-F04EF5EE926C}" srcOrd="0" destOrd="0" parTransId="{E2F6717B-BA86-4DE6-878B-1252085019B9}" sibTransId="{7BB2B676-7A72-4EB6-B1A0-4456A3F7D0BC}"/>
    <dgm:cxn modelId="{AFEFE820-AEDA-4BE2-8BB5-919149D7CB37}" srcId="{14F4426E-4B16-493F-981F-80B225811A50}" destId="{97507CAC-831D-41E7-A649-2E5D064539E6}" srcOrd="3" destOrd="0" parTransId="{54D93A99-92D9-4836-B997-E6221CFFB119}" sibTransId="{7CEFB8BA-C56C-490C-B2F2-7CF30D8048F2}"/>
    <dgm:cxn modelId="{86725F7F-8719-4D84-9404-AAC0C0FC1A28}" type="presOf" srcId="{97507CAC-831D-41E7-A649-2E5D064539E6}" destId="{8180C6E6-FA35-4FB0-948A-370B55BA9949}" srcOrd="0" destOrd="0" presId="urn:microsoft.com/office/officeart/2005/8/layout/arrow2"/>
    <dgm:cxn modelId="{6211A7D9-65A9-47C2-9A69-19A6E4474EC3}" type="presOf" srcId="{2C8971AC-74BB-4E5C-8CD9-5C178EC935FB}" destId="{55F04B98-57DA-44DF-9754-246A7CFBA509}" srcOrd="0" destOrd="0" presId="urn:microsoft.com/office/officeart/2005/8/layout/arrow2"/>
    <dgm:cxn modelId="{26DF0241-610A-42DC-9B6C-5418C729E8C4}" type="presOf" srcId="{14F4426E-4B16-493F-981F-80B225811A50}" destId="{1E786728-4860-4A7E-B221-ED104E42FE78}" srcOrd="0" destOrd="0" presId="urn:microsoft.com/office/officeart/2005/8/layout/arrow2"/>
    <dgm:cxn modelId="{B1BA7DA9-2991-4162-927D-9C4B7C984C1C}" type="presParOf" srcId="{1E786728-4860-4A7E-B221-ED104E42FE78}" destId="{10DAAA97-B424-4B63-BD0D-A49CA03C2F01}" srcOrd="0" destOrd="0" presId="urn:microsoft.com/office/officeart/2005/8/layout/arrow2"/>
    <dgm:cxn modelId="{DB2517D5-0FA4-4009-A56E-D0BA652EBCC9}" type="presParOf" srcId="{1E786728-4860-4A7E-B221-ED104E42FE78}" destId="{488BF7C7-5E9D-4D74-B8A9-415224B3BB50}" srcOrd="1" destOrd="0" presId="urn:microsoft.com/office/officeart/2005/8/layout/arrow2"/>
    <dgm:cxn modelId="{6B979936-EAE5-46B0-90BD-752BF277D7D6}" type="presParOf" srcId="{488BF7C7-5E9D-4D74-B8A9-415224B3BB50}" destId="{0385DF3F-848A-41D5-82B1-6250902EE37B}" srcOrd="0" destOrd="0" presId="urn:microsoft.com/office/officeart/2005/8/layout/arrow2"/>
    <dgm:cxn modelId="{C4BCD262-6BC6-4D62-BED9-A2C32B3993CA}" type="presParOf" srcId="{488BF7C7-5E9D-4D74-B8A9-415224B3BB50}" destId="{D2BE8731-290C-4E7D-BA99-AD1172C0A1C7}" srcOrd="1" destOrd="0" presId="urn:microsoft.com/office/officeart/2005/8/layout/arrow2"/>
    <dgm:cxn modelId="{8DC2BAB6-1FB9-4DC4-8224-151B6617B8AF}" type="presParOf" srcId="{488BF7C7-5E9D-4D74-B8A9-415224B3BB50}" destId="{FC8F1418-4EC7-44C6-BDE9-CA0ECCCBF689}" srcOrd="2" destOrd="0" presId="urn:microsoft.com/office/officeart/2005/8/layout/arrow2"/>
    <dgm:cxn modelId="{5130D89F-584F-4520-96EA-EDEB3D60E2BE}" type="presParOf" srcId="{488BF7C7-5E9D-4D74-B8A9-415224B3BB50}" destId="{E0B5EEB0-3D95-4ABA-92E0-74A08979E259}" srcOrd="3" destOrd="0" presId="urn:microsoft.com/office/officeart/2005/8/layout/arrow2"/>
    <dgm:cxn modelId="{5587A0CF-4686-429A-A875-A10428D92B34}" type="presParOf" srcId="{488BF7C7-5E9D-4D74-B8A9-415224B3BB50}" destId="{9E545801-127B-405E-9ECF-D74DBD187F43}" srcOrd="4" destOrd="0" presId="urn:microsoft.com/office/officeart/2005/8/layout/arrow2"/>
    <dgm:cxn modelId="{6AABC662-A615-4028-A4E1-BF5090A86DA1}" type="presParOf" srcId="{488BF7C7-5E9D-4D74-B8A9-415224B3BB50}" destId="{55F04B98-57DA-44DF-9754-246A7CFBA509}" srcOrd="5" destOrd="0" presId="urn:microsoft.com/office/officeart/2005/8/layout/arrow2"/>
    <dgm:cxn modelId="{A689F7A4-9545-4ACB-A0EB-140C38D069C9}" type="presParOf" srcId="{488BF7C7-5E9D-4D74-B8A9-415224B3BB50}" destId="{6CA64EF0-B63D-4843-B21D-B21C48C65F68}" srcOrd="6" destOrd="0" presId="urn:microsoft.com/office/officeart/2005/8/layout/arrow2"/>
    <dgm:cxn modelId="{414CF5EB-9A30-4D35-BAA5-0C83FBC98F58}" type="presParOf" srcId="{488BF7C7-5E9D-4D74-B8A9-415224B3BB50}" destId="{8180C6E6-FA35-4FB0-948A-370B55BA994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DAAA97-B424-4B63-BD0D-A49CA03C2F01}">
      <dsp:nvSpPr>
        <dsp:cNvPr id="0" name=""/>
        <dsp:cNvSpPr/>
      </dsp:nvSpPr>
      <dsp:spPr>
        <a:xfrm>
          <a:off x="0" y="380989"/>
          <a:ext cx="6042991" cy="3776869"/>
        </a:xfrm>
        <a:prstGeom prst="swooshArrow">
          <a:avLst>
            <a:gd name="adj1" fmla="val 25000"/>
            <a:gd name="adj2" fmla="val 25000"/>
          </a:avLst>
        </a:prstGeom>
        <a:solidFill>
          <a:srgbClr val="1BA844">
            <a:alpha val="32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5DF3F-848A-41D5-82B1-6250902EE37B}">
      <dsp:nvSpPr>
        <dsp:cNvPr id="0" name=""/>
        <dsp:cNvSpPr/>
      </dsp:nvSpPr>
      <dsp:spPr>
        <a:xfrm>
          <a:off x="595234" y="3137575"/>
          <a:ext cx="138988" cy="138988"/>
        </a:xfrm>
        <a:prstGeom prst="ellipse">
          <a:avLst/>
        </a:prstGeom>
        <a:solidFill>
          <a:srgbClr val="1BA8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E8731-290C-4E7D-BA99-AD1172C0A1C7}">
      <dsp:nvSpPr>
        <dsp:cNvPr id="0" name=""/>
        <dsp:cNvSpPr/>
      </dsp:nvSpPr>
      <dsp:spPr>
        <a:xfrm>
          <a:off x="664729" y="3207070"/>
          <a:ext cx="1033351" cy="898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47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Order Taking</a:t>
          </a:r>
          <a:endParaRPr lang="en-US" sz="2100" kern="1200" dirty="0"/>
        </a:p>
      </dsp:txBody>
      <dsp:txXfrm>
        <a:off x="664729" y="3207070"/>
        <a:ext cx="1033351" cy="898894"/>
      </dsp:txXfrm>
    </dsp:sp>
    <dsp:sp modelId="{FC8F1418-4EC7-44C6-BDE9-CA0ECCCBF689}">
      <dsp:nvSpPr>
        <dsp:cNvPr id="0" name=""/>
        <dsp:cNvSpPr/>
      </dsp:nvSpPr>
      <dsp:spPr>
        <a:xfrm>
          <a:off x="1577220" y="2259076"/>
          <a:ext cx="241719" cy="241719"/>
        </a:xfrm>
        <a:prstGeom prst="ellipse">
          <a:avLst/>
        </a:prstGeom>
        <a:solidFill>
          <a:srgbClr val="1BA8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5EEB0-3D95-4ABA-92E0-74A08979E259}">
      <dsp:nvSpPr>
        <dsp:cNvPr id="0" name=""/>
        <dsp:cNvSpPr/>
      </dsp:nvSpPr>
      <dsp:spPr>
        <a:xfrm>
          <a:off x="1698080" y="2379935"/>
          <a:ext cx="1269028" cy="1726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82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Online Marketing</a:t>
          </a:r>
          <a:endParaRPr lang="en-US" sz="2100" kern="1200" dirty="0"/>
        </a:p>
      </dsp:txBody>
      <dsp:txXfrm>
        <a:off x="1698080" y="2379935"/>
        <a:ext cx="1269028" cy="1726029"/>
      </dsp:txXfrm>
    </dsp:sp>
    <dsp:sp modelId="{9E545801-127B-405E-9ECF-D74DBD187F43}">
      <dsp:nvSpPr>
        <dsp:cNvPr id="0" name=""/>
        <dsp:cNvSpPr/>
      </dsp:nvSpPr>
      <dsp:spPr>
        <a:xfrm>
          <a:off x="2831141" y="1611720"/>
          <a:ext cx="320278" cy="320278"/>
        </a:xfrm>
        <a:prstGeom prst="ellipse">
          <a:avLst/>
        </a:prstGeom>
        <a:solidFill>
          <a:srgbClr val="1BA8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04B98-57DA-44DF-9754-246A7CFBA509}">
      <dsp:nvSpPr>
        <dsp:cNvPr id="0" name=""/>
        <dsp:cNvSpPr/>
      </dsp:nvSpPr>
      <dsp:spPr>
        <a:xfrm>
          <a:off x="2991280" y="1771859"/>
          <a:ext cx="1269028" cy="233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709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Direct Sales</a:t>
          </a:r>
          <a:endParaRPr lang="en-US" sz="2100" kern="1200" dirty="0"/>
        </a:p>
      </dsp:txBody>
      <dsp:txXfrm>
        <a:off x="2991280" y="1771859"/>
        <a:ext cx="1269028" cy="2334105"/>
      </dsp:txXfrm>
    </dsp:sp>
    <dsp:sp modelId="{6CA64EF0-B63D-4843-B21D-B21C48C65F68}">
      <dsp:nvSpPr>
        <dsp:cNvPr id="0" name=""/>
        <dsp:cNvSpPr/>
      </dsp:nvSpPr>
      <dsp:spPr>
        <a:xfrm>
          <a:off x="4196857" y="1183423"/>
          <a:ext cx="429052" cy="429052"/>
        </a:xfrm>
        <a:prstGeom prst="ellipse">
          <a:avLst/>
        </a:prstGeom>
        <a:solidFill>
          <a:srgbClr val="1BA84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0C6E6-FA35-4FB0-948A-370B55BA9949}">
      <dsp:nvSpPr>
        <dsp:cNvPr id="0" name=""/>
        <dsp:cNvSpPr/>
      </dsp:nvSpPr>
      <dsp:spPr>
        <a:xfrm>
          <a:off x="4476027" y="1440574"/>
          <a:ext cx="1269028" cy="2708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346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Booth Sales</a:t>
          </a:r>
          <a:endParaRPr lang="en-US" sz="2100" kern="1200" dirty="0"/>
        </a:p>
      </dsp:txBody>
      <dsp:txXfrm>
        <a:off x="4476027" y="1440574"/>
        <a:ext cx="1269028" cy="2708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135B8AF-F61D-4E6B-A2E5-FF41A8750BBD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5D03FF8-2445-4B0C-A029-D22A5829A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542497-D94B-442A-8F08-0DDB13D6863E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61DCEE-86CB-4EB3-BF4C-5A0B87889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C52854-E861-45EF-9AF2-F9ACFB1993A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796811-B62A-4CC2-A4E6-B612C765901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02675E-DE8E-4A61-BCAF-7CFC2CBEF19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08AD06-5382-4AFF-AA84-4469FBA05C4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057DB7-77B1-4349-B38A-73748437036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33C58C-4322-43FC-8B2E-333494C4056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F76A08-2D83-43E0-9E7F-56F7B068283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24AAD2-9B38-40AF-A4F9-C3EA7E38053C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96DD72-E647-47D1-8759-9BC47CD35A5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38CDE9-BFCA-4683-94D1-05C8DE0F530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CA1E0E-D1AC-4866-8F47-7BA1DC544CF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581360-FD39-4458-890D-2B93E13419B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067210-118E-4034-9BAB-E8E7BD9C2FB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E74013-4196-468E-9CD0-2A0DE5CD155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AA6840-195F-46A0-AF9C-FE2B68C63D1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AFB307-8B83-41A4-9CD8-194AF70DFB1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cs typeface="Arial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Gill Sans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FC2F5E-A714-473A-86D6-B29C6770B09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99D768-2A5D-4C60-9CA7-1AC7D228D53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cs typeface="Arial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Gill Sans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2BEAEB-F8B6-40FD-83B0-7E1282AE65D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03EC7E-A905-48E2-9E64-080DD5FBA96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6694D7-3CAB-4243-B3E0-65FBAD2C6E8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1334B0-D124-4DCB-93C6-06B0C318A00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60C51A-CE07-4898-91A0-C51E3997ED0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BA2C0D-0596-4062-A4EB-BF7C48646C9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EC1C83-C163-400F-A627-9C0A2BC97FD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2ECC61-221F-48BB-A166-15E4553F599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F18B88-26A3-42AD-8E3F-C00F38B8647B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E6F75B-A4BD-43FF-AD23-8CF107C9E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DC3AC2-D04F-422B-A2F6-1A579FB6DD46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2B0938-A996-4713-ADFB-821FB6035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BEF791-95DC-4ADA-A6D8-0E7458B3F692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745791-8A8F-4FF6-9ECC-D16122B75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556370-CE19-44EB-B9C1-BAD682887D77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1EDD5D-5BB3-4A50-94CD-2E08EE188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AFA07C-A372-40B1-AB24-0D3ECEBDE433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E23029D-730A-4BFF-BD11-B2E465225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AF3162-2349-40EB-B2CA-988E13CB5A77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E58E62F-4460-493D-BF18-1E78CEA62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17D521-4DE4-47FA-B63C-D976FA4CBBA4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DC4C66-D112-460F-A3DC-A695491B7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FA8FD5-3BA8-43BA-A519-A927375CE089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2941D9-0084-4B9D-98DC-375B312E0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5C2E2E2-9B5A-4410-87E9-2C83C83CD821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F59671-A361-464B-9429-B98F07EC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DFC895-A2F7-419A-BB80-52A78CBE9A41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30B43F-2B1A-4BEA-9E4A-485659768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AFAFC3F-0C69-409C-9541-5D05DAB709A5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E38D92-3817-4476-97F9-0894A6348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5ABEFA-920A-417E-ADDC-36FDEBFA1F5D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8B67CB-BC26-4B1E-BEF4-DFDA64591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0889E6B-E5AD-4A05-A032-81ADBBF80590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0941AF-F6D5-49F5-A064-79DF1E360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AA1D1A5-E8ED-4342-B17A-3B95789999B6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1CFE1A-10A1-4E46-AE2F-8A2DD8B8D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7A7757-7638-4823-A53F-5E3C572B57FA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851881-F0CA-4543-A7DB-425EC7590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0206DA1-BE50-4E06-AE09-87BD4BFE21FF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9CEBEFD-E42E-4A55-97F6-64F15442A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FFFEFA5-7828-420E-B50E-6D276310282E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08FFAFA-6283-4002-82C5-1A97B039F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A37F393-312C-49EC-9E17-EC3DCC0BAB1F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A4EA4F7-6668-4944-9414-BD5657C73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97EDBCC-BDDA-44A9-8877-49EF1DD335EC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B222E7B-3348-4A32-A12A-90B4D2CE2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0CDFF73-E1FA-4680-85B7-7B6EC01CBE56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3E5B25C-F147-47D0-AC4A-FA52D1555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78867B9-981A-457D-A8A8-660973774BB7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2A5B635-54D5-491D-9940-08547EB33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0560CE9-F987-4C24-924B-E1DEDBE8D2E7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088F42D-523A-4ECA-A1D3-6A5389CFC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4D2DEC0-A413-46E3-81F2-C6974F1B8A77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741143-8FAC-4982-9876-98FC3F122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CB9A630-2339-4230-ADE3-F7CCB70D965A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73A0D04-17DC-4B03-8FA1-432085145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894D40F-EA08-47E6-91A0-3156F0CB8B91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ACC8D31-046B-4ECF-9276-C2E6B4B15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9740C92-B1E1-4E79-BDFB-E03D4F38C433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C08C7E7-3E95-490E-B0D6-86FBCB5DC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995E95E-F49D-4C5F-A4A9-87AB773B4BF3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DAC5E84-800E-4FD3-8965-49A87FAC4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1B04A29-A5AC-4B8D-98EF-E0435CAC71F1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088474-A24B-4DC9-BCD9-2C2106C8B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63703B-B1E4-468A-ACF9-968CE86554BE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EC40B8D-3B8D-49D8-A315-4D327D286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083455-6854-4109-AC24-2AF368592F47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CBC356-12FA-4E68-826F-94B89BB39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5B3959F-48A2-4C31-BBC4-1BA950A0FEBD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6BB2473-3A75-4FF4-85C3-5587DDEB6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CD007D-B2DA-46EB-96DD-61CD1A23641F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29C2DE-EE72-4C4F-BAFF-6FE9984E2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1BE304-E662-425C-A75F-89A959F2FCAE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A84072-ADC5-4020-B006-8B4A06321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swirls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6350" y="0"/>
            <a:ext cx="14414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5" descr="WCAGD Logo_OmnesOnlyGR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0" y="152400"/>
            <a:ext cx="654526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1" descr="cookieprogram-logo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00" y="6096000"/>
            <a:ext cx="1270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2" descr="sidebar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003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 userDrawn="1"/>
        </p:nvCxnSpPr>
        <p:spPr>
          <a:xfrm rot="16200000" flipH="1">
            <a:off x="7200900" y="6438900"/>
            <a:ext cx="5334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6" descr="ABC Logo Color No Tag.jp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24625" y="6172200"/>
            <a:ext cx="8667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swirls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6350" y="0"/>
            <a:ext cx="14414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5" descr="WCAGD Logo_OmnesOnlyGR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0" y="152400"/>
            <a:ext cx="654526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1" descr="cookieprogram-logo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00" y="6096000"/>
            <a:ext cx="1270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2" descr="sidebar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003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 userDrawn="1"/>
        </p:nvCxnSpPr>
        <p:spPr>
          <a:xfrm rot="16200000" flipH="1">
            <a:off x="7200900" y="6438900"/>
            <a:ext cx="5334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607" name="Picture 16" descr="ABC Logo Color No Tag.jp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24625" y="6172200"/>
            <a:ext cx="8667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://www.gsri.org/index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75.png"/><Relationship Id="rId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30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3886200"/>
            <a:ext cx="4038600" cy="914400"/>
          </a:xfrm>
        </p:spPr>
        <p:txBody>
          <a:bodyPr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November 17, 2012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1143000" y="1143000"/>
            <a:ext cx="69532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700" b="1">
                <a:latin typeface="Calibri" pitchFamily="34" charset="0"/>
              </a:rPr>
              <a:t>Welcome to Girl Scout Cookie Program Training</a:t>
            </a:r>
          </a:p>
        </p:txBody>
      </p:sp>
      <p:pic>
        <p:nvPicPr>
          <p:cNvPr id="39939" name="Picture 5" descr="2N2K812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413000"/>
            <a:ext cx="4572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 descr="Girl Scouts of Rhode Islan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590800"/>
            <a:ext cx="23907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14"/>
          <p:cNvSpPr txBox="1">
            <a:spLocks noChangeArrowheads="1"/>
          </p:cNvSpPr>
          <p:nvPr/>
        </p:nvSpPr>
        <p:spPr bwMode="auto">
          <a:xfrm>
            <a:off x="990600" y="3017838"/>
            <a:ext cx="21336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Thanks-A-Lot™</a:t>
            </a:r>
          </a:p>
          <a:p>
            <a:pPr algn="ctr"/>
            <a:r>
              <a:rPr lang="en-US" sz="900" b="1"/>
              <a:t>Shortbread cookies dipped in rich fudge and topped with an embossed thank you message in one of 5 languages.</a:t>
            </a:r>
          </a:p>
        </p:txBody>
      </p:sp>
      <p:sp>
        <p:nvSpPr>
          <p:cNvPr id="56322" name="TextBox 15"/>
          <p:cNvSpPr txBox="1">
            <a:spLocks noChangeArrowheads="1"/>
          </p:cNvSpPr>
          <p:nvPr/>
        </p:nvSpPr>
        <p:spPr bwMode="auto">
          <a:xfrm>
            <a:off x="3124200" y="3017838"/>
            <a:ext cx="201612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Mango Crèmes</a:t>
            </a:r>
            <a:br>
              <a:rPr lang="en-US" sz="1400" b="1"/>
            </a:br>
            <a:r>
              <a:rPr lang="en-US" sz="1100" b="1"/>
              <a:t>with NutriFusion™</a:t>
            </a:r>
            <a:br>
              <a:rPr lang="en-US" sz="1100" b="1"/>
            </a:br>
            <a:r>
              <a:rPr lang="en-US" sz="900" b="1"/>
              <a:t>Vanilla and coconut cookies filled with a tangy mango flavored crème enhanced with nutrients</a:t>
            </a:r>
            <a:br>
              <a:rPr lang="en-US" sz="900" b="1"/>
            </a:br>
            <a:r>
              <a:rPr lang="en-US" sz="900" b="1"/>
              <a:t>derived from fruits.</a:t>
            </a:r>
          </a:p>
        </p:txBody>
      </p:sp>
      <p:sp>
        <p:nvSpPr>
          <p:cNvPr id="56323" name="TextBox 17"/>
          <p:cNvSpPr txBox="1">
            <a:spLocks noChangeArrowheads="1"/>
          </p:cNvSpPr>
          <p:nvPr/>
        </p:nvSpPr>
        <p:spPr bwMode="auto">
          <a:xfrm>
            <a:off x="5246688" y="3017838"/>
            <a:ext cx="1671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Shortbread</a:t>
            </a:r>
            <a:endParaRPr lang="en-US" sz="900" b="1"/>
          </a:p>
          <a:p>
            <a:pPr algn="ctr"/>
            <a:r>
              <a:rPr lang="en-US" sz="900" b="1"/>
              <a:t>Traditional shortbread cookies.</a:t>
            </a:r>
          </a:p>
        </p:txBody>
      </p:sp>
      <p:sp>
        <p:nvSpPr>
          <p:cNvPr id="56324" name="TextBox 18"/>
          <p:cNvSpPr txBox="1">
            <a:spLocks noChangeArrowheads="1"/>
          </p:cNvSpPr>
          <p:nvPr/>
        </p:nvSpPr>
        <p:spPr bwMode="auto">
          <a:xfrm>
            <a:off x="6967538" y="3017838"/>
            <a:ext cx="21050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Lemonades™</a:t>
            </a:r>
            <a:br>
              <a:rPr lang="en-US" sz="1400" b="1"/>
            </a:br>
            <a:r>
              <a:rPr lang="en-US" sz="900" b="1"/>
              <a:t>Savory slices of shortbread with a refreshingly tangy lemon flavored icing.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95600" y="5081588"/>
            <a:ext cx="2286000" cy="722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  <a:cs typeface="Arial"/>
              </a:rPr>
              <a:t>Peanut Butter Patties</a:t>
            </a:r>
            <a:r>
              <a:rPr lang="en-US" sz="1050" b="1" dirty="0">
                <a:latin typeface="Arial"/>
                <a:cs typeface="Arial"/>
              </a:rPr>
              <a:t>®</a:t>
            </a:r>
            <a:br>
              <a:rPr lang="en-US" sz="1050" b="1" dirty="0">
                <a:latin typeface="Arial"/>
                <a:cs typeface="Arial"/>
              </a:rPr>
            </a:br>
            <a:r>
              <a:rPr lang="en-US" sz="900" b="1" dirty="0">
                <a:latin typeface="Arial"/>
                <a:cs typeface="Arial"/>
              </a:rPr>
              <a:t>Crispy vanilla cookies layered with peanut butter and covered with a chocolaty coating.</a:t>
            </a:r>
          </a:p>
        </p:txBody>
      </p:sp>
      <p:sp>
        <p:nvSpPr>
          <p:cNvPr id="56326" name="TextBox 20"/>
          <p:cNvSpPr txBox="1">
            <a:spLocks noChangeArrowheads="1"/>
          </p:cNvSpPr>
          <p:nvPr/>
        </p:nvSpPr>
        <p:spPr bwMode="auto">
          <a:xfrm>
            <a:off x="1143000" y="5081588"/>
            <a:ext cx="1677988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Thin Mints</a:t>
            </a:r>
          </a:p>
          <a:p>
            <a:pPr algn="ctr"/>
            <a:r>
              <a:rPr lang="en-US" sz="900" b="1"/>
              <a:t>Crispy chocolate wafers dipped in a mint chocolaty coating.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30800" y="5081588"/>
            <a:ext cx="18796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  <a:cs typeface="Arial"/>
              </a:rPr>
              <a:t>Caramel </a:t>
            </a:r>
            <a:r>
              <a:rPr lang="en-US" sz="1400" b="1" dirty="0" err="1">
                <a:latin typeface="Arial"/>
                <a:cs typeface="Arial"/>
              </a:rPr>
              <a:t>deLites</a:t>
            </a:r>
            <a:r>
              <a:rPr lang="en-US" sz="1050" b="1" dirty="0">
                <a:latin typeface="Arial"/>
                <a:cs typeface="Arial"/>
              </a:rPr>
              <a:t>®</a:t>
            </a:r>
            <a:br>
              <a:rPr lang="en-US" sz="1050" b="1" dirty="0">
                <a:latin typeface="Arial"/>
                <a:cs typeface="Arial"/>
              </a:rPr>
            </a:br>
            <a:r>
              <a:rPr lang="en-US" sz="900" b="1" dirty="0">
                <a:latin typeface="Arial"/>
                <a:cs typeface="Arial"/>
              </a:rPr>
              <a:t>Vanilla cookies coated in caramel, sprinkled with toasted coconut, and laced with chocolaty stripes.</a:t>
            </a:r>
          </a:p>
        </p:txBody>
      </p:sp>
      <p:sp>
        <p:nvSpPr>
          <p:cNvPr id="56328" name="TextBox 23"/>
          <p:cNvSpPr txBox="1">
            <a:spLocks noChangeArrowheads="1"/>
          </p:cNvSpPr>
          <p:nvPr/>
        </p:nvSpPr>
        <p:spPr bwMode="auto">
          <a:xfrm>
            <a:off x="7010400" y="5081588"/>
            <a:ext cx="204946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Peanut Butter Sandwich</a:t>
            </a:r>
          </a:p>
          <a:p>
            <a:pPr algn="ctr"/>
            <a:r>
              <a:rPr lang="en-US" sz="900" b="1"/>
              <a:t>Crisp and crunchy oatmeal cookies with creamy peanut butter filling. </a:t>
            </a:r>
          </a:p>
        </p:txBody>
      </p:sp>
      <p:pic>
        <p:nvPicPr>
          <p:cNvPr id="56329" name="Picture 24" descr="MangoCremeNew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50" y="1752600"/>
            <a:ext cx="172085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2" descr="pbpatt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1225" y="4025900"/>
            <a:ext cx="11207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3" descr="carmel deligh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971925"/>
            <a:ext cx="1169988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Picture 4" descr="peenut butter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3625" y="3971925"/>
            <a:ext cx="1120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3" name="Picture 5" descr="shortbrea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625" y="1905000"/>
            <a:ext cx="11207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6" descr="thin mi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4025900"/>
            <a:ext cx="10715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5" name="Picture 9" descr="thanks-a-lo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1613" y="1905000"/>
            <a:ext cx="1100137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6" name="Picture 11" descr="lemonades cooki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89825" y="1905000"/>
            <a:ext cx="11207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439863" y="1219200"/>
            <a:ext cx="58753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8B4F"/>
                </a:solidFill>
                <a:latin typeface="Calibri" pitchFamily="34" charset="0"/>
              </a:rPr>
              <a:t>America’s Best Cookies!</a:t>
            </a:r>
          </a:p>
          <a:p>
            <a:endParaRPr lang="en-US" sz="3200" b="1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648200" y="1447800"/>
            <a:ext cx="3505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By eliminating the carton on Thanks-A-Lot and Lemonades, 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Girl Scouts of the USA and ABC Bakers are taking more than 300 tons of paperboard out of the waste stream annually.</a:t>
            </a:r>
          </a:p>
        </p:txBody>
      </p:sp>
      <p:pic>
        <p:nvPicPr>
          <p:cNvPr id="58370" name="Picture 2" descr="101201_RR_logo_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10541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9863" y="1219200"/>
            <a:ext cx="58753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8B4F"/>
                </a:solidFill>
                <a:latin typeface="Calibri" pitchFamily="34" charset="0"/>
              </a:rPr>
              <a:t>Reduce Waste</a:t>
            </a:r>
          </a:p>
          <a:p>
            <a:endParaRPr lang="en-US" sz="3200" b="1">
              <a:latin typeface="Calibri" pitchFamily="34" charset="0"/>
            </a:endParaRPr>
          </a:p>
        </p:txBody>
      </p:sp>
      <p:pic>
        <p:nvPicPr>
          <p:cNvPr id="58372" name="Picture 6" descr="TAL_v3RG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819400"/>
            <a:ext cx="264795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7" descr="Lem_v3RG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962400"/>
            <a:ext cx="2760663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447800" y="2403475"/>
            <a:ext cx="3733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Plus the new package designs for Thanks-A-Lot and Lemonades makes them easy to stack at booth sales!</a:t>
            </a:r>
          </a:p>
        </p:txBody>
      </p:sp>
      <p:grpSp>
        <p:nvGrpSpPr>
          <p:cNvPr id="59394" name="Group 8"/>
          <p:cNvGrpSpPr>
            <a:grpSpLocks/>
          </p:cNvGrpSpPr>
          <p:nvPr/>
        </p:nvGrpSpPr>
        <p:grpSpPr bwMode="auto">
          <a:xfrm>
            <a:off x="5257800" y="1676400"/>
            <a:ext cx="2722563" cy="4114800"/>
            <a:chOff x="401193" y="1447800"/>
            <a:chExt cx="2723007" cy="4114800"/>
          </a:xfrm>
        </p:grpSpPr>
        <p:pic>
          <p:nvPicPr>
            <p:cNvPr id="59396" name="Picture 3" descr="Lem_v3RGBlr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193" y="3200400"/>
              <a:ext cx="2617396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397" name="Picture 4" descr="TAL_v3RGBlr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2590800"/>
              <a:ext cx="2553298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398" name="Group 7"/>
            <p:cNvGrpSpPr>
              <a:grpSpLocks/>
            </p:cNvGrpSpPr>
            <p:nvPr/>
          </p:nvGrpSpPr>
          <p:grpSpPr bwMode="auto">
            <a:xfrm>
              <a:off x="506804" y="1447800"/>
              <a:ext cx="2617396" cy="2971800"/>
              <a:chOff x="553593" y="2743200"/>
              <a:chExt cx="2617396" cy="2971800"/>
            </a:xfrm>
          </p:grpSpPr>
          <p:pic>
            <p:nvPicPr>
              <p:cNvPr id="59399" name="Picture 5" descr="Lem_v3RGBlr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53593" y="3352800"/>
                <a:ext cx="2617396" cy="2362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00" name="Picture 6" descr="TAL_v3RGBlr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9600" y="2743200"/>
                <a:ext cx="2553298" cy="2438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39863" y="1219200"/>
            <a:ext cx="58753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8B4F"/>
                </a:solidFill>
                <a:latin typeface="Calibri" pitchFamily="34" charset="0"/>
              </a:rPr>
              <a:t>New packaging</a:t>
            </a:r>
          </a:p>
          <a:p>
            <a:endParaRPr lang="en-US" sz="3200" b="1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GreenPalm_Logo_2COLOUR_100%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62200"/>
            <a:ext cx="2409825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Content Placeholder 2"/>
          <p:cNvSpPr txBox="1">
            <a:spLocks/>
          </p:cNvSpPr>
          <p:nvPr/>
        </p:nvSpPr>
        <p:spPr bwMode="auto">
          <a:xfrm>
            <a:off x="3886200" y="1752600"/>
            <a:ext cx="472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6075" indent="-346075">
              <a:lnSpc>
                <a:spcPct val="120000"/>
              </a:lnSpc>
            </a:pPr>
            <a:r>
              <a:rPr lang="en-US"/>
              <a:t>•	</a:t>
            </a:r>
            <a:r>
              <a:rPr lang="en-US">
                <a:latin typeface="Calibri" pitchFamily="34" charset="0"/>
              </a:rPr>
              <a:t>Official member of the Roundtable on Sustainable Palm Oil (RSPO)</a:t>
            </a:r>
          </a:p>
          <a:p>
            <a:pPr marL="346075" indent="-346075">
              <a:lnSpc>
                <a:spcPct val="120000"/>
              </a:lnSpc>
            </a:pPr>
            <a:r>
              <a:rPr lang="en-US">
                <a:latin typeface="Calibri" pitchFamily="34" charset="0"/>
              </a:rPr>
              <a:t>•	Palm oil sourced exclusively from members of the RSPO to encourage sustainable farming practices</a:t>
            </a:r>
          </a:p>
          <a:p>
            <a:pPr marL="346075" indent="-346075">
              <a:lnSpc>
                <a:spcPct val="120000"/>
              </a:lnSpc>
            </a:pPr>
            <a:r>
              <a:rPr lang="en-US">
                <a:latin typeface="Calibri" pitchFamily="34" charset="0"/>
              </a:rPr>
              <a:t>•	Starting in 2012, we will incorporate mass balance sustainable palm oil in our Girl Scout cookies</a:t>
            </a:r>
          </a:p>
          <a:p>
            <a:pPr marL="346075" indent="-346075">
              <a:lnSpc>
                <a:spcPct val="120000"/>
              </a:lnSpc>
            </a:pPr>
            <a:r>
              <a:rPr lang="en-US">
                <a:latin typeface="Calibri" pitchFamily="34" charset="0"/>
              </a:rPr>
              <a:t>•	We also are purchasing Green Palm certificates to cover 100% of our projected palm oil requirements for the 2012-13 season Girl Scout Cookie season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39863" y="1219200"/>
            <a:ext cx="58753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8B4F"/>
                </a:solidFill>
                <a:latin typeface="Calibri" pitchFamily="34" charset="0"/>
              </a:rPr>
              <a:t>Sustainability</a:t>
            </a:r>
          </a:p>
          <a:p>
            <a:endParaRPr lang="en-US" sz="3200" b="1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29000" y="1371600"/>
            <a:ext cx="3886200" cy="990600"/>
          </a:xfrm>
          <a:prstGeom prst="rect">
            <a:avLst/>
          </a:prstGeom>
          <a:solidFill>
            <a:srgbClr val="0BA94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61442" name="Chart 2"/>
          <p:cNvGraphicFramePr>
            <a:graphicFrameLocks/>
          </p:cNvGraphicFramePr>
          <p:nvPr/>
        </p:nvGraphicFramePr>
        <p:xfrm>
          <a:off x="1016000" y="1930400"/>
          <a:ext cx="7966075" cy="4205288"/>
        </p:xfrm>
        <a:graphic>
          <a:graphicData uri="http://schemas.openxmlformats.org/presentationml/2006/ole">
            <p:oleObj spid="_x0000_s61442" r:id="rId3" imgW="7962066" imgH="4200508" progId="Excel.Chart.8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886200" y="3840163"/>
            <a:ext cx="0" cy="274637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638800" y="3209925"/>
            <a:ext cx="0" cy="274638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05400" y="3630613"/>
            <a:ext cx="0" cy="274637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467600" y="2743200"/>
            <a:ext cx="0" cy="274638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610600" y="2219325"/>
            <a:ext cx="0" cy="274638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448" name="Text Box 3"/>
          <p:cNvSpPr txBox="1">
            <a:spLocks noChangeArrowheads="1"/>
          </p:cNvSpPr>
          <p:nvPr/>
        </p:nvSpPr>
        <p:spPr bwMode="auto">
          <a:xfrm>
            <a:off x="1473200" y="6248400"/>
            <a:ext cx="538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eaLnBrk="0" hangingPunct="0">
              <a:spcBef>
                <a:spcPct val="50000"/>
              </a:spcBef>
            </a:pPr>
            <a:r>
              <a:rPr lang="en-US" sz="1200" i="1">
                <a:latin typeface="Calibri" pitchFamily="34" charset="0"/>
              </a:rPr>
              <a:t>*	GSUSA, IRI Grocery Store Data - 52 weeks ending 1</a:t>
            </a:r>
            <a:r>
              <a:rPr lang="en-US" sz="1200" i="1" baseline="30000">
                <a:latin typeface="Calibri" pitchFamily="34" charset="0"/>
              </a:rPr>
              <a:t>st</a:t>
            </a:r>
            <a:r>
              <a:rPr lang="en-US" sz="1200" i="1">
                <a:latin typeface="Calibri" pitchFamily="34" charset="0"/>
              </a:rPr>
              <a:t> Qtr 2012</a:t>
            </a:r>
          </a:p>
        </p:txBody>
      </p:sp>
      <p:sp>
        <p:nvSpPr>
          <p:cNvPr id="61449" name="TextBox 11"/>
          <p:cNvSpPr txBox="1">
            <a:spLocks noChangeArrowheads="1"/>
          </p:cNvSpPr>
          <p:nvPr/>
        </p:nvSpPr>
        <p:spPr bwMode="auto">
          <a:xfrm>
            <a:off x="3657600" y="15240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9 out of 10 consumers will </a:t>
            </a:r>
            <a:br>
              <a:rPr lang="en-US" sz="200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buy if asked!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5" descr="FLOWER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81200"/>
            <a:ext cx="152876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6" descr="FLOWE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295400"/>
            <a:ext cx="14589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2819400" y="2895600"/>
            <a:ext cx="51816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3088" indent="-57308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>
                <a:ea typeface="Omnes Semibold"/>
                <a:cs typeface="Omnes Semibold"/>
                <a:sym typeface="Omnes Semibold"/>
              </a:rPr>
              <a:t>Engage and inform girls and their families</a:t>
            </a:r>
          </a:p>
          <a:p>
            <a:pPr marL="573088" indent="-57308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>
                <a:ea typeface="Omnes Semibold"/>
                <a:cs typeface="Omnes Semibold"/>
                <a:sym typeface="Omnes Semibold"/>
              </a:rPr>
              <a:t>Make sale as easy as possible to support</a:t>
            </a:r>
            <a:endParaRPr lang="en-US" sz="2800">
              <a:ea typeface="ヒラギノ角ゴ ProN W6"/>
              <a:cs typeface="ヒラギノ角ゴ ProN W6"/>
              <a:sym typeface="Omnes Semibold"/>
            </a:endParaRPr>
          </a:p>
          <a:p>
            <a:pPr marL="573088" indent="-57308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800">
                <a:ea typeface="Omnes Semibold"/>
                <a:cs typeface="Omnes Semibold"/>
                <a:sym typeface="Omnes Semibold"/>
              </a:rPr>
              <a:t>Provide multiple formats for busy volunteers!</a:t>
            </a:r>
            <a:endParaRPr lang="en-US" sz="2800">
              <a:ea typeface="ヒラギノ角ゴ ProN W6"/>
              <a:cs typeface="ヒラギノ角ゴ ProN W6"/>
              <a:sym typeface="Omnes Semibold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95400" y="1219200"/>
            <a:ext cx="67595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A94F"/>
                </a:solidFill>
                <a:latin typeface="Calibri" pitchFamily="34" charset="0"/>
              </a:rPr>
              <a:t>Cookie Materials</a:t>
            </a:r>
          </a:p>
          <a:p>
            <a:endParaRPr lang="en-US" sz="3200" b="1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9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65125" y="1454150"/>
            <a:ext cx="8413750" cy="2759075"/>
            <a:chOff x="365901" y="1454665"/>
            <a:chExt cx="8412198" cy="2758421"/>
          </a:xfrm>
        </p:grpSpPr>
        <p:sp>
          <p:nvSpPr>
            <p:cNvPr id="64515" name="Rectangle 5"/>
            <p:cNvSpPr>
              <a:spLocks noChangeArrowheads="1"/>
            </p:cNvSpPr>
            <p:nvPr/>
          </p:nvSpPr>
          <p:spPr bwMode="auto">
            <a:xfrm>
              <a:off x="365901" y="1454665"/>
              <a:ext cx="8412198" cy="224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0" b="1">
                  <a:solidFill>
                    <a:schemeClr val="bg1"/>
                  </a:solidFill>
                  <a:latin typeface="Calibri" pitchFamily="34" charset="0"/>
                </a:rPr>
                <a:t>Resources</a:t>
              </a:r>
            </a:p>
          </p:txBody>
        </p:sp>
        <p:sp>
          <p:nvSpPr>
            <p:cNvPr id="64516" name="Rectangle 6"/>
            <p:cNvSpPr>
              <a:spLocks noChangeArrowheads="1"/>
            </p:cNvSpPr>
            <p:nvPr/>
          </p:nvSpPr>
          <p:spPr bwMode="auto">
            <a:xfrm>
              <a:off x="3657600" y="3505200"/>
              <a:ext cx="191716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  <a:latin typeface="Calibri" pitchFamily="34" charset="0"/>
                </a:rPr>
                <a:t>For Girls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0" y="1524000"/>
            <a:ext cx="33845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INTRODUCING COCO!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0" y="2922588"/>
            <a:ext cx="36226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ヒラギノ角ゴ Pro W3" pitchFamily="-65" charset="-128"/>
                <a:cs typeface="Arial" pitchFamily="34" charset="0"/>
              </a:rPr>
              <a:t>Online “</a:t>
            </a:r>
            <a:r>
              <a:rPr lang="en-US" sz="2400" b="1" u="sng" dirty="0">
                <a:solidFill>
                  <a:srgbClr val="009C00"/>
                </a:solidFill>
                <a:latin typeface="+mn-lt"/>
                <a:ea typeface="ヒラギノ角ゴ Pro W3" pitchFamily="-65" charset="-128"/>
                <a:cs typeface="Arial" pitchFamily="34" charset="0"/>
              </a:rPr>
              <a:t>Co</a:t>
            </a:r>
            <a:r>
              <a:rPr lang="en-US" sz="2400" dirty="0">
                <a:latin typeface="+mn-lt"/>
                <a:ea typeface="ヒラギノ角ゴ Pro W3" pitchFamily="-65" charset="-128"/>
                <a:cs typeface="Arial" pitchFamily="34" charset="0"/>
              </a:rPr>
              <a:t>okie </a:t>
            </a:r>
            <a:r>
              <a:rPr lang="en-US" sz="2400" b="1" u="sng" dirty="0">
                <a:solidFill>
                  <a:srgbClr val="009C00"/>
                </a:solidFill>
                <a:latin typeface="+mn-lt"/>
                <a:ea typeface="ヒラギノ角ゴ Pro W3" pitchFamily="-65" charset="-128"/>
                <a:cs typeface="Arial" pitchFamily="34" charset="0"/>
              </a:rPr>
              <a:t>Co</a:t>
            </a:r>
            <a:r>
              <a:rPr lang="en-US" sz="2400" dirty="0">
                <a:latin typeface="+mn-lt"/>
                <a:ea typeface="ヒラギノ角ゴ Pro W3" pitchFamily="-65" charset="-128"/>
                <a:cs typeface="Arial" pitchFamily="34" charset="0"/>
              </a:rPr>
              <a:t>mmand” center for girls</a:t>
            </a:r>
          </a:p>
          <a:p>
            <a:pPr marL="236538" lvl="1" indent="-236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ヒラギノ角ゴ Pro W3" pitchFamily="-65" charset="-128"/>
                <a:cs typeface="Arial" pitchFamily="34" charset="0"/>
              </a:rPr>
              <a:t>Goal Setting</a:t>
            </a:r>
          </a:p>
          <a:p>
            <a:pPr marL="236538" lvl="1" indent="-236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ヒラギノ角ゴ Pro W3" pitchFamily="-65" charset="-128"/>
                <a:cs typeface="Arial" pitchFamily="34" charset="0"/>
              </a:rPr>
              <a:t>Sale Planning</a:t>
            </a:r>
          </a:p>
          <a:p>
            <a:pPr marL="236538" lvl="1" indent="-236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ヒラギノ角ゴ Pro W3" pitchFamily="-65" charset="-128"/>
                <a:cs typeface="Arial" pitchFamily="34" charset="0"/>
              </a:rPr>
              <a:t>Consumer Marketing</a:t>
            </a:r>
          </a:p>
          <a:p>
            <a:pPr marL="236538" lvl="1" indent="-236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ヒラギノ角ゴ Pro W3" pitchFamily="-65" charset="-128"/>
                <a:cs typeface="Arial" pitchFamily="34" charset="0"/>
              </a:rPr>
              <a:t>Community/Sharing</a:t>
            </a:r>
          </a:p>
        </p:txBody>
      </p:sp>
      <p:pic>
        <p:nvPicPr>
          <p:cNvPr id="65539" name="Picture 7" descr="VOL-CO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43200"/>
            <a:ext cx="3732213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coco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371600"/>
            <a:ext cx="36766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76800" y="1317625"/>
            <a:ext cx="27416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A94F"/>
                </a:solidFill>
                <a:latin typeface="Calibri" pitchFamily="34" charset="0"/>
              </a:rPr>
              <a:t>Goal Setting</a:t>
            </a:r>
            <a:endParaRPr lang="en-US" sz="3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76800" y="2057400"/>
            <a:ext cx="384968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ヒラギノ角ゴ Pro W3"/>
                <a:cs typeface="ヒラギノ角ゴ Pro W3"/>
              </a:rPr>
              <a:t>View recognitions and </a:t>
            </a:r>
            <a:br>
              <a:rPr lang="en-US" sz="2400">
                <a:latin typeface="Calibri" pitchFamily="34" charset="0"/>
                <a:ea typeface="ヒラギノ角ゴ Pro W3"/>
                <a:cs typeface="ヒラギノ角ゴ Pro W3"/>
              </a:rPr>
            </a:br>
            <a:r>
              <a:rPr lang="en-US" sz="2400">
                <a:latin typeface="Calibri" pitchFamily="34" charset="0"/>
                <a:ea typeface="ヒラギノ角ゴ Pro W3"/>
                <a:cs typeface="ヒラギノ角ゴ Pro W3"/>
              </a:rPr>
              <a:t>set package goal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ヒラギノ角ゴ Pro W3"/>
                <a:cs typeface="ヒラギノ角ゴ Pro W3"/>
              </a:rPr>
              <a:t>Track progress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ヒラギノ角ゴ Pro W3"/>
                <a:cs typeface="ヒラギノ角ゴ Pro W3"/>
              </a:rPr>
              <a:t>Set reach goals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ヒラギノ角ゴ Pro W3"/>
                <a:cs typeface="ヒラギノ角ゴ Pro W3"/>
              </a:rPr>
              <a:t>Monitor performance within troop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ヒラギノ角ゴ Pro W3"/>
                <a:cs typeface="ヒラギノ角ゴ Pro W3"/>
              </a:rPr>
              <a:t>Cheer on troop teammates</a:t>
            </a:r>
          </a:p>
        </p:txBody>
      </p:sp>
      <p:pic>
        <p:nvPicPr>
          <p:cNvPr id="67587" name="Picture 5" descr="girl-ipa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59050"/>
            <a:ext cx="324485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6" descr="coco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371600"/>
            <a:ext cx="2900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2514600"/>
            <a:ext cx="42799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A94F"/>
                </a:solidFill>
                <a:latin typeface="Calibri" pitchFamily="34" charset="0"/>
              </a:rPr>
              <a:t> Sale Planning</a:t>
            </a:r>
            <a:endParaRPr lang="en-US" sz="3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3259138"/>
            <a:ext cx="42560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Develop an activity plan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Track progress against plan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Earn and display 5 Key Skills activity bling</a:t>
            </a:r>
          </a:p>
        </p:txBody>
      </p:sp>
      <p:pic>
        <p:nvPicPr>
          <p:cNvPr id="10" name="Picture 9" descr="Money_Skill_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9263" y="3962400"/>
            <a:ext cx="9064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usiness_Skill_Ico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889250"/>
            <a:ext cx="9413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ecision_Skill_Ic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6700" y="2889250"/>
            <a:ext cx="901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Goals_Skill_Ico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0850" y="1863725"/>
            <a:ext cx="90328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eople_Skill_Ico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2450" y="2889250"/>
            <a:ext cx="996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14" descr="cocolog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1371600"/>
            <a:ext cx="2900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9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1454150"/>
            <a:ext cx="8412163" cy="2759075"/>
            <a:chOff x="381000" y="1454665"/>
            <a:chExt cx="8412198" cy="2758421"/>
          </a:xfrm>
        </p:grpSpPr>
        <p:sp>
          <p:nvSpPr>
            <p:cNvPr id="41987" name="Rectangle 5"/>
            <p:cNvSpPr>
              <a:spLocks noChangeArrowheads="1"/>
            </p:cNvSpPr>
            <p:nvPr/>
          </p:nvSpPr>
          <p:spPr bwMode="auto">
            <a:xfrm>
              <a:off x="381000" y="1454665"/>
              <a:ext cx="8412198" cy="224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0" b="1">
                  <a:solidFill>
                    <a:schemeClr val="bg1"/>
                  </a:solidFill>
                  <a:latin typeface="Calibri" pitchFamily="34" charset="0"/>
                </a:rPr>
                <a:t>Your Sale</a:t>
              </a:r>
            </a:p>
          </p:txBody>
        </p:sp>
        <p:sp>
          <p:nvSpPr>
            <p:cNvPr id="41988" name="Rectangle 6"/>
            <p:cNvSpPr>
              <a:spLocks noChangeArrowheads="1"/>
            </p:cNvSpPr>
            <p:nvPr/>
          </p:nvSpPr>
          <p:spPr bwMode="auto">
            <a:xfrm>
              <a:off x="901785" y="3505200"/>
              <a:ext cx="737062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  <a:latin typeface="Calibri" pitchFamily="34" charset="0"/>
                </a:rPr>
                <a:t>Who, What, Where, Why and How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0" y="2438400"/>
            <a:ext cx="42799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A94F"/>
                </a:solidFill>
                <a:latin typeface="Calibri" pitchFamily="34" charset="0"/>
              </a:rPr>
              <a:t>Consumer Marketing</a:t>
            </a:r>
            <a:r>
              <a:rPr lang="en-US" sz="3000" b="1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89450" y="3048000"/>
            <a:ext cx="37734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Send e-cards to friends and families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Collect orders online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Maintain contact database for use next year</a:t>
            </a:r>
          </a:p>
        </p:txBody>
      </p:sp>
      <p:pic>
        <p:nvPicPr>
          <p:cNvPr id="71683" name="Picture 8" descr="coco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2900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5" descr="2N2K8572-scree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260600"/>
            <a:ext cx="27432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4"/>
          <p:cNvSpPr>
            <a:spLocks noChangeArrowheads="1"/>
          </p:cNvSpPr>
          <p:nvPr/>
        </p:nvSpPr>
        <p:spPr bwMode="auto">
          <a:xfrm>
            <a:off x="4876800" y="2078038"/>
            <a:ext cx="39004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ヒラギノ角ゴ Pro W3"/>
                <a:cs typeface="ヒラギノ角ゴ Pro W3"/>
              </a:rPr>
              <a:t>Share achievements with troop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ヒラギノ角ゴ Pro W3"/>
                <a:cs typeface="ヒラギノ角ゴ Pro W3"/>
              </a:rPr>
              <a:t>Cheer on troop teammates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ヒラギノ角ゴ Pro W3"/>
                <a:cs typeface="ヒラギノ角ゴ Pro W3"/>
              </a:rPr>
              <a:t>Social media sharing for teens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Volunteers can share news and tips with girls and families</a:t>
            </a:r>
            <a:endParaRPr lang="en-US" sz="2400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6800" y="1524000"/>
            <a:ext cx="3149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A94F"/>
                </a:solidFill>
                <a:latin typeface="Calibri" pitchFamily="34" charset="0"/>
              </a:rPr>
              <a:t>Community</a:t>
            </a:r>
          </a:p>
        </p:txBody>
      </p:sp>
      <p:pic>
        <p:nvPicPr>
          <p:cNvPr id="73731" name="Picture 6" descr="Girl-Lapto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495550"/>
            <a:ext cx="282733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7" descr="coco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371600"/>
            <a:ext cx="2900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5363" y="2286000"/>
            <a:ext cx="4098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buClr>
                <a:srgbClr val="088544"/>
              </a:buCl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Features our council’s recognition program</a:t>
            </a:r>
            <a:endParaRPr lang="en-US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95400" y="1371600"/>
            <a:ext cx="67595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A94F"/>
                </a:solidFill>
                <a:latin typeface="Calibri" pitchFamily="34" charset="0"/>
              </a:rPr>
              <a:t>Multi-Purpose, Custom Order Card</a:t>
            </a:r>
          </a:p>
          <a:p>
            <a:endParaRPr lang="en-US" sz="3200" b="1"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13300" y="3124200"/>
            <a:ext cx="4025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buClr>
                <a:srgbClr val="088544"/>
              </a:buCl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Includes information about COCO, the new online goal setting, planning and marketing app for girls</a:t>
            </a:r>
            <a:endParaRPr lang="en-US">
              <a:latin typeface="Calibri" pitchFamily="34" charset="0"/>
              <a:ea typeface="ヒラギノ角ゴ Pro W3"/>
              <a:cs typeface="ヒラギノ角ゴ Pro W3"/>
            </a:endParaRPr>
          </a:p>
        </p:txBody>
      </p:sp>
      <p:grpSp>
        <p:nvGrpSpPr>
          <p:cNvPr id="75780" name="Group 20"/>
          <p:cNvGrpSpPr>
            <a:grpSpLocks noChangeAspect="1"/>
          </p:cNvGrpSpPr>
          <p:nvPr/>
        </p:nvGrpSpPr>
        <p:grpSpPr bwMode="auto">
          <a:xfrm>
            <a:off x="1295400" y="2286000"/>
            <a:ext cx="3621088" cy="4114800"/>
            <a:chOff x="243611" y="1328446"/>
            <a:chExt cx="4391693" cy="4990662"/>
          </a:xfrm>
        </p:grpSpPr>
        <p:pic>
          <p:nvPicPr>
            <p:cNvPr id="13" name="Picture 12" descr="OrderAre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611" y="1328446"/>
              <a:ext cx="2227615" cy="3442633"/>
            </a:xfrm>
            <a:prstGeom prst="rect">
              <a:avLst/>
            </a:prstGeom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 descr="Mini-Ordercard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7316" y="1653841"/>
              <a:ext cx="1553746" cy="600728"/>
            </a:xfrm>
            <a:prstGeom prst="rect">
              <a:avLst/>
            </a:prstGeom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4" descr="Mini-Ordercard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6414" y="2362392"/>
              <a:ext cx="1551821" cy="602653"/>
            </a:xfrm>
            <a:prstGeom prst="rect">
              <a:avLst/>
            </a:prstGeom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 descr="RecogSpread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6822" y="5161937"/>
              <a:ext cx="1328482" cy="1157171"/>
            </a:xfrm>
            <a:prstGeom prst="rect">
              <a:avLst/>
            </a:prstGeom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 descr="Safety Panel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92169" y="4873126"/>
              <a:ext cx="556423" cy="1445982"/>
            </a:xfrm>
            <a:prstGeom prst="rect">
              <a:avLst/>
            </a:prstGeom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17" descr="COCO-spread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42815" y="4270472"/>
              <a:ext cx="1128247" cy="1444057"/>
            </a:xfrm>
            <a:prstGeom prst="rect">
              <a:avLst/>
            </a:prstGeom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 descr="Nutrition Panel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3611" y="4873126"/>
              <a:ext cx="1888756" cy="1445982"/>
            </a:xfrm>
            <a:prstGeom prst="rect">
              <a:avLst/>
            </a:prstGeom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Cover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21034151">
              <a:off x="1783880" y="2622321"/>
              <a:ext cx="2360462" cy="1815662"/>
            </a:xfrm>
            <a:prstGeom prst="rect">
              <a:avLst/>
            </a:prstGeom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8" grpId="0" build="p" bldLvl="2"/>
      <p:bldP spid="10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9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5125" y="1454150"/>
            <a:ext cx="8413750" cy="2759075"/>
            <a:chOff x="365901" y="1454665"/>
            <a:chExt cx="8412198" cy="2758421"/>
          </a:xfrm>
        </p:grpSpPr>
        <p:sp>
          <p:nvSpPr>
            <p:cNvPr id="77827" name="Rectangle 5"/>
            <p:cNvSpPr>
              <a:spLocks noChangeArrowheads="1"/>
            </p:cNvSpPr>
            <p:nvPr/>
          </p:nvSpPr>
          <p:spPr bwMode="auto">
            <a:xfrm>
              <a:off x="365901" y="1454665"/>
              <a:ext cx="8412198" cy="224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0" b="1">
                  <a:solidFill>
                    <a:schemeClr val="bg1"/>
                  </a:solidFill>
                  <a:latin typeface="Calibri" pitchFamily="34" charset="0"/>
                </a:rPr>
                <a:t>Resources</a:t>
              </a:r>
            </a:p>
          </p:txBody>
        </p:sp>
        <p:sp>
          <p:nvSpPr>
            <p:cNvPr id="77828" name="Rectangle 6"/>
            <p:cNvSpPr>
              <a:spLocks noChangeArrowheads="1"/>
            </p:cNvSpPr>
            <p:nvPr/>
          </p:nvSpPr>
          <p:spPr bwMode="auto">
            <a:xfrm>
              <a:off x="3657600" y="3505200"/>
              <a:ext cx="26650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  <a:latin typeface="Calibri" pitchFamily="34" charset="0"/>
                </a:rPr>
                <a:t>For Families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>
          <a:xfrm>
            <a:off x="6934200" y="2667000"/>
            <a:ext cx="304800" cy="0"/>
          </a:xfrm>
          <a:prstGeom prst="straightConnector1">
            <a:avLst/>
          </a:prstGeom>
          <a:ln>
            <a:solidFill>
              <a:srgbClr val="00A94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95400" y="1371600"/>
            <a:ext cx="5715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A94F"/>
                </a:solidFill>
                <a:latin typeface="Calibri" pitchFamily="34" charset="0"/>
              </a:rPr>
              <a:t>Online Family Engagement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1981200"/>
            <a:ext cx="1404938" cy="12414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rgbClr val="7C22CF"/>
              </a:buClr>
              <a:defRPr/>
            </a:pPr>
            <a:r>
              <a:rPr lang="en-US" sz="2000" b="1" dirty="0">
                <a:solidFill>
                  <a:prstClr val="white"/>
                </a:solidFill>
                <a:ea typeface="ヒラギノ角ゴ Pro W3" pitchFamily="-65" charset="-128"/>
                <a:cs typeface="Arial" pitchFamily="34" charset="0"/>
              </a:rPr>
              <a:t>Program Benefits/</a:t>
            </a:r>
            <a:br>
              <a:rPr lang="en-US" sz="2000" b="1" dirty="0">
                <a:solidFill>
                  <a:prstClr val="white"/>
                </a:solidFill>
                <a:ea typeface="ヒラギノ角ゴ Pro W3" pitchFamily="-65" charset="-128"/>
                <a:cs typeface="Arial" pitchFamily="34" charset="0"/>
              </a:rPr>
            </a:br>
            <a:r>
              <a:rPr lang="en-US" sz="2000" b="1" dirty="0">
                <a:solidFill>
                  <a:prstClr val="white"/>
                </a:solidFill>
                <a:ea typeface="ヒラギノ角ゴ Pro W3" pitchFamily="-65" charset="-128"/>
                <a:cs typeface="Arial" pitchFamily="34" charset="0"/>
              </a:rPr>
              <a:t>5 Key Skills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15200" y="1981200"/>
            <a:ext cx="1404938" cy="1241425"/>
          </a:xfrm>
          <a:prstGeom prst="rect">
            <a:avLst/>
          </a:prstGeom>
          <a:solidFill>
            <a:srgbClr val="00A9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rgbClr val="7C22CF"/>
              </a:buClr>
              <a:defRPr/>
            </a:pPr>
            <a:r>
              <a:rPr lang="en-US" sz="2000" b="1" dirty="0">
                <a:solidFill>
                  <a:prstClr val="white"/>
                </a:solidFill>
                <a:ea typeface="ヒラギノ角ゴ Pro W3" pitchFamily="-65" charset="-128"/>
                <a:cs typeface="Arial" pitchFamily="34" charset="0"/>
              </a:rPr>
              <a:t>Ways to Support Your </a:t>
            </a:r>
            <a:br>
              <a:rPr lang="en-US" sz="2000" b="1" dirty="0">
                <a:solidFill>
                  <a:prstClr val="white"/>
                </a:solidFill>
                <a:ea typeface="ヒラギノ角ゴ Pro W3" pitchFamily="-65" charset="-128"/>
                <a:cs typeface="Arial" pitchFamily="34" charset="0"/>
              </a:rPr>
            </a:br>
            <a:r>
              <a:rPr lang="en-US" sz="2000" b="1" dirty="0">
                <a:solidFill>
                  <a:prstClr val="white"/>
                </a:solidFill>
                <a:ea typeface="ヒラギノ角ゴ Pro W3" pitchFamily="-65" charset="-128"/>
                <a:cs typeface="Arial" pitchFamily="34" charset="0"/>
              </a:rPr>
              <a:t>Girl Scout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10200" y="3733800"/>
            <a:ext cx="1404938" cy="1241425"/>
          </a:xfrm>
          <a:prstGeom prst="rect">
            <a:avLst/>
          </a:prstGeom>
          <a:solidFill>
            <a:srgbClr val="0BA9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rgbClr val="7C22CF"/>
              </a:buClr>
              <a:defRPr/>
            </a:pPr>
            <a:r>
              <a:rPr lang="en-US" sz="2000" b="1" dirty="0">
                <a:solidFill>
                  <a:prstClr val="white"/>
                </a:solidFill>
                <a:ea typeface="ヒラギノ角ゴ Pro W3" pitchFamily="-65" charset="-128"/>
                <a:cs typeface="Arial" pitchFamily="34" charset="0"/>
              </a:rPr>
              <a:t>Family Activities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15200" y="3733800"/>
            <a:ext cx="1404938" cy="1241425"/>
          </a:xfrm>
          <a:prstGeom prst="rect">
            <a:avLst/>
          </a:prstGeom>
          <a:solidFill>
            <a:srgbClr val="02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rgbClr val="7C22CF"/>
              </a:buClr>
              <a:defRPr/>
            </a:pPr>
            <a:r>
              <a:rPr lang="en-US" sz="2000" b="1" dirty="0">
                <a:solidFill>
                  <a:prstClr val="white"/>
                </a:solidFill>
                <a:ea typeface="ヒラギノ角ゴ Pro W3" pitchFamily="-65" charset="-128"/>
                <a:cs typeface="Arial" pitchFamily="34" charset="0"/>
              </a:rPr>
              <a:t>“Ask Me About My Girl Scout”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buClr>
                <a:srgbClr val="7C22CF"/>
              </a:buClr>
              <a:defRPr/>
            </a:pPr>
            <a:r>
              <a:rPr lang="en-US" sz="2000" b="1" dirty="0">
                <a:solidFill>
                  <a:prstClr val="white"/>
                </a:solidFill>
                <a:ea typeface="ヒラギノ角ゴ Pro W3" pitchFamily="-65" charset="-128"/>
                <a:cs typeface="Arial" pitchFamily="34" charset="0"/>
              </a:rPr>
              <a:t>Tools</a:t>
            </a:r>
          </a:p>
        </p:txBody>
      </p:sp>
      <p:pic>
        <p:nvPicPr>
          <p:cNvPr id="4" name="Picture 3" descr="gsshou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1775" y="1981200"/>
            <a:ext cx="3629025" cy="426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flipH="1">
            <a:off x="6934200" y="4343400"/>
            <a:ext cx="228600" cy="0"/>
          </a:xfrm>
          <a:prstGeom prst="straightConnector1">
            <a:avLst/>
          </a:prstGeom>
          <a:ln>
            <a:solidFill>
              <a:srgbClr val="00A94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848600" y="3505200"/>
            <a:ext cx="304800" cy="0"/>
          </a:xfrm>
          <a:prstGeom prst="straightConnector1">
            <a:avLst/>
          </a:prstGeom>
          <a:ln>
            <a:solidFill>
              <a:srgbClr val="00A94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9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5125" y="1454150"/>
            <a:ext cx="8413750" cy="2759075"/>
            <a:chOff x="365901" y="1454665"/>
            <a:chExt cx="8412198" cy="2758421"/>
          </a:xfrm>
        </p:grpSpPr>
        <p:sp>
          <p:nvSpPr>
            <p:cNvPr id="80899" name="Rectangle 5"/>
            <p:cNvSpPr>
              <a:spLocks noChangeArrowheads="1"/>
            </p:cNvSpPr>
            <p:nvPr/>
          </p:nvSpPr>
          <p:spPr bwMode="auto">
            <a:xfrm>
              <a:off x="365901" y="1454665"/>
              <a:ext cx="8412198" cy="224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0" b="1">
                  <a:solidFill>
                    <a:schemeClr val="bg1"/>
                  </a:solidFill>
                  <a:latin typeface="Calibri" pitchFamily="34" charset="0"/>
                </a:rPr>
                <a:t>Resources</a:t>
              </a:r>
            </a:p>
          </p:txBody>
        </p:sp>
        <p:sp>
          <p:nvSpPr>
            <p:cNvPr id="80900" name="Rectangle 6"/>
            <p:cNvSpPr>
              <a:spLocks noChangeArrowheads="1"/>
            </p:cNvSpPr>
            <p:nvPr/>
          </p:nvSpPr>
          <p:spPr bwMode="auto">
            <a:xfrm>
              <a:off x="3657600" y="3505200"/>
              <a:ext cx="321809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  <a:latin typeface="Calibri" pitchFamily="34" charset="0"/>
                </a:rPr>
                <a:t>For Volunteers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29200" y="3360738"/>
            <a:ext cx="3810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buClr>
                <a:srgbClr val="088544"/>
              </a:buClr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ヒラギノ角ゴ Pro W3"/>
                <a:cs typeface="ヒラギノ角ゴ Pro W3"/>
              </a:rPr>
              <a:t>Sample Session Plans by Grade Level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71600" y="1371600"/>
            <a:ext cx="58753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A94F"/>
                </a:solidFill>
                <a:latin typeface="Calibri" pitchFamily="34" charset="0"/>
              </a:rPr>
              <a:t>Digital Resources for Easy Access</a:t>
            </a:r>
          </a:p>
          <a:p>
            <a:endParaRPr lang="en-US" sz="3200" b="1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19675" y="4262438"/>
            <a:ext cx="3433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buClr>
                <a:srgbClr val="088544"/>
              </a:buClr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ヒラギノ角ゴ Pro W3"/>
                <a:cs typeface="ヒラギノ角ゴ Pro W3"/>
              </a:rPr>
              <a:t>Troop Goal Setting App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29200" y="2438400"/>
            <a:ext cx="381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buClr>
                <a:srgbClr val="088544"/>
              </a:buClr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ヒラギノ角ゴ Pro W3"/>
                <a:cs typeface="ヒラギノ角ゴ Pro W3"/>
              </a:rPr>
              <a:t>Family Involvement Materials</a:t>
            </a:r>
          </a:p>
        </p:txBody>
      </p:sp>
      <p:pic>
        <p:nvPicPr>
          <p:cNvPr id="81925" name="Picture 7" descr="Vol-Land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819400"/>
            <a:ext cx="356870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19675" y="4876800"/>
            <a:ext cx="3895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buClr>
                <a:srgbClr val="088544"/>
              </a:buClr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ヒラギノ角ゴ Pro W3"/>
                <a:cs typeface="ヒラギノ角ゴ Pro W3"/>
              </a:rPr>
              <a:t>Send girls online “cheers” and share information through COCO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6" grpId="0" build="p" bldLvl="2"/>
      <p:bldP spid="7" grpId="0" build="p" bldLvl="2"/>
      <p:bldP spid="9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584825" y="2403475"/>
            <a:ext cx="33305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buClr>
                <a:srgbClr val="008B4F"/>
              </a:buClr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ヒラギノ角ゴ Pro W3"/>
                <a:cs typeface="ヒラギノ角ゴ Pro W3"/>
              </a:rPr>
              <a:t>Guidance for training, </a:t>
            </a:r>
            <a:br>
              <a:rPr lang="en-US" sz="2400">
                <a:latin typeface="Calibri" pitchFamily="34" charset="0"/>
                <a:ea typeface="ヒラギノ角ゴ Pro W3"/>
                <a:cs typeface="ヒラギノ角ゴ Pro W3"/>
              </a:rPr>
            </a:br>
            <a:r>
              <a:rPr lang="en-US" sz="2400">
                <a:latin typeface="Calibri" pitchFamily="34" charset="0"/>
                <a:ea typeface="ヒラギノ角ゴ Pro W3"/>
                <a:cs typeface="ヒラギノ角ゴ Pro W3"/>
              </a:rPr>
              <a:t>goal setting, order-taking and booth sales</a:t>
            </a:r>
          </a:p>
          <a:p>
            <a:pPr marL="342900" lvl="1" indent="-342900">
              <a:buClr>
                <a:srgbClr val="008B4F"/>
              </a:buClr>
              <a:buFont typeface="Arial" charset="0"/>
              <a:buChar char="•"/>
            </a:pPr>
            <a:endParaRPr lang="en-US" sz="2400">
              <a:latin typeface="Calibri" pitchFamily="34" charset="0"/>
              <a:ea typeface="ヒラギノ角ゴ Pro W3"/>
              <a:cs typeface="ヒラギノ角ゴ Pro W3"/>
            </a:endParaRPr>
          </a:p>
          <a:p>
            <a:pPr marL="342900" lvl="1" indent="-342900">
              <a:buClr>
                <a:srgbClr val="008B4F"/>
              </a:buClr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ヒラギノ角ゴ Pro W3"/>
                <a:cs typeface="ヒラギノ角ゴ Pro W3"/>
              </a:rPr>
              <a:t>Activity ideas that link to 5 Key Skills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62600" y="1600200"/>
            <a:ext cx="382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8B4F"/>
                </a:solidFill>
                <a:latin typeface="Calibri" pitchFamily="34" charset="0"/>
              </a:rPr>
              <a:t>Volunteer Toolkit</a:t>
            </a:r>
          </a:p>
        </p:txBody>
      </p:sp>
      <p:pic>
        <p:nvPicPr>
          <p:cNvPr id="6" name="Picture 5" descr="Money_Skill_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6525" y="5105400"/>
            <a:ext cx="9096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usiness_Skill_Ico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0813" y="5105400"/>
            <a:ext cx="889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ecision_Skill_Ic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2875" y="5105400"/>
            <a:ext cx="88741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Goals_Skill_Ico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0500" y="5105400"/>
            <a:ext cx="8636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eople_Skill_Ico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5105400"/>
            <a:ext cx="973138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v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95400" y="1752600"/>
            <a:ext cx="4092487" cy="30480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71600" y="1524000"/>
            <a:ext cx="58753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8B4F"/>
                </a:solidFill>
                <a:latin typeface="Calibri" pitchFamily="34" charset="0"/>
              </a:rPr>
              <a:t>Volunteer Toolkit</a:t>
            </a:r>
          </a:p>
          <a:p>
            <a:endParaRPr lang="en-US" sz="3200" b="1">
              <a:latin typeface="Calibri" pitchFamily="34" charset="0"/>
            </a:endParaRPr>
          </a:p>
        </p:txBody>
      </p:sp>
      <p:pic>
        <p:nvPicPr>
          <p:cNvPr id="4" name="Picture 3" descr="lower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743200"/>
            <a:ext cx="2392363" cy="17780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grpSp>
        <p:nvGrpSpPr>
          <p:cNvPr id="86019" name="Group 14"/>
          <p:cNvGrpSpPr>
            <a:grpSpLocks noChangeAspect="1"/>
          </p:cNvGrpSpPr>
          <p:nvPr/>
        </p:nvGrpSpPr>
        <p:grpSpPr bwMode="auto">
          <a:xfrm>
            <a:off x="4648200" y="1600200"/>
            <a:ext cx="3862388" cy="4297363"/>
            <a:chOff x="3694095" y="1219200"/>
            <a:chExt cx="4368552" cy="4861301"/>
          </a:xfrm>
        </p:grpSpPr>
        <p:pic>
          <p:nvPicPr>
            <p:cNvPr id="5" name="Picture 4" descr="flyers_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989943">
              <a:off x="3708459" y="1713053"/>
              <a:ext cx="1587258" cy="2115483"/>
            </a:xfrm>
            <a:prstGeom prst="rect">
              <a:avLst/>
            </a:prstGeom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flyers_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5389" y="1836964"/>
              <a:ext cx="1587258" cy="2115483"/>
            </a:xfrm>
            <a:prstGeom prst="rect">
              <a:avLst/>
            </a:prstGeom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flyers_4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15208" y="1314379"/>
              <a:ext cx="1587258" cy="2115483"/>
            </a:xfrm>
            <a:prstGeom prst="rect">
              <a:avLst/>
            </a:prstGeom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flyers_1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419772">
              <a:off x="5834380" y="1219200"/>
              <a:ext cx="1587258" cy="2122666"/>
            </a:xfrm>
            <a:prstGeom prst="rect">
              <a:avLst/>
            </a:prstGeom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 descr="COCO Spread3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21295463">
              <a:off x="3694095" y="4220025"/>
              <a:ext cx="2479643" cy="1860476"/>
            </a:xfrm>
            <a:prstGeom prst="rect">
              <a:avLst/>
            </a:prstGeom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 descr="COCO Spread4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648468">
              <a:off x="5690737" y="4148192"/>
              <a:ext cx="2336000" cy="1750930"/>
            </a:xfrm>
            <a:prstGeom prst="rect">
              <a:avLst/>
            </a:prstGeom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Picture 11" descr="COCO Spread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3276600"/>
            <a:ext cx="1776413" cy="2671763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19200" y="1905000"/>
            <a:ext cx="2819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sz="2400">
                <a:latin typeface="Calibri" pitchFamily="34" charset="0"/>
                <a:ea typeface="ヒラギノ角ゴ Pro W3"/>
                <a:cs typeface="ヒラギノ角ゴ Pro W3"/>
              </a:rPr>
              <a:t>Download exciting images in high or low resolution from our new online art gallery  </a:t>
            </a:r>
          </a:p>
        </p:txBody>
      </p:sp>
      <p:pic>
        <p:nvPicPr>
          <p:cNvPr id="88066" name="Picture 4" descr="flickr_sho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362200"/>
            <a:ext cx="46323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5" descr="flickr-yahoo-logo.png.v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0875" y="1616075"/>
            <a:ext cx="29591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39863" y="1219200"/>
            <a:ext cx="58753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8B4F"/>
                </a:solidFill>
                <a:latin typeface="Calibri" pitchFamily="34" charset="0"/>
              </a:rPr>
              <a:t>New Art Gallery</a:t>
            </a:r>
          </a:p>
          <a:p>
            <a:endParaRPr lang="en-US" sz="3200" b="1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7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2133600"/>
            <a:ext cx="4191000" cy="2514600"/>
          </a:xfrm>
          <a:prstGeom prst="rect">
            <a:avLst/>
          </a:prstGeo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endParaRPr lang="en-US" sz="4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4800600" y="2154238"/>
            <a:ext cx="38100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200" b="1">
                <a:solidFill>
                  <a:schemeClr val="bg1"/>
                </a:solidFill>
              </a:rPr>
              <a:t>Anything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when she’s part of the worlds largest girl-led business!</a:t>
            </a:r>
            <a:endParaRPr lang="en-US" sz="3200">
              <a:latin typeface="Calibri" pitchFamily="34" charset="0"/>
            </a:endParaRPr>
          </a:p>
        </p:txBody>
      </p:sp>
      <p:pic>
        <p:nvPicPr>
          <p:cNvPr id="43013" name="Picture 5" descr="2N2K820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36909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Box 3"/>
          <p:cNvSpPr txBox="1">
            <a:spLocks noChangeArrowheads="1"/>
          </p:cNvSpPr>
          <p:nvPr/>
        </p:nvSpPr>
        <p:spPr bwMode="auto">
          <a:xfrm>
            <a:off x="1371600" y="5181600"/>
            <a:ext cx="8153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00" b="1"/>
              <a:t>Marketing tools to boost your sales!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9863" y="1219200"/>
            <a:ext cx="58753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8B4F"/>
                </a:solidFill>
                <a:latin typeface="Calibri" pitchFamily="34" charset="0"/>
              </a:rPr>
              <a:t>Boost your Sales!</a:t>
            </a:r>
          </a:p>
          <a:p>
            <a:endParaRPr lang="en-US" sz="3200" b="1">
              <a:latin typeface="Calibri" pitchFamily="34" charset="0"/>
            </a:endParaRPr>
          </a:p>
        </p:txBody>
      </p:sp>
      <p:pic>
        <p:nvPicPr>
          <p:cNvPr id="90115" name="Picture 6" descr="cookieTimeitem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100" y="1828800"/>
            <a:ext cx="42799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7" descr="2N2K879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524000"/>
            <a:ext cx="33845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p-10sq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371600"/>
            <a:ext cx="5096031" cy="2033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62" name="Picture 2" descr="snap-logo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143000"/>
            <a:ext cx="2725738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TextBox 3"/>
          <p:cNvSpPr txBox="1">
            <a:spLocks noChangeArrowheads="1"/>
          </p:cNvSpPr>
          <p:nvPr/>
        </p:nvSpPr>
        <p:spPr bwMode="auto">
          <a:xfrm>
            <a:off x="1295400" y="4267200"/>
            <a:ext cx="78660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All Troops will enter an Initial Order in Snap – FULL CASES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Cupboards may now transfer cookies in BOXES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Troop Reorders will be a TRANSFER from Cupboard to Troops</a:t>
            </a:r>
          </a:p>
          <a:p>
            <a:pPr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5" descr="MangoCremeNew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438400"/>
            <a:ext cx="1273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3618" name="Picture 2" descr="pbpatt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429000"/>
            <a:ext cx="8016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3619" name="Picture 3" descr="carmel deligh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4038" y="2895600"/>
            <a:ext cx="8112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3620" name="Picture 4" descr="peenut butter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200400"/>
            <a:ext cx="793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3621" name="Picture 5" descr="shortbrea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4876800"/>
            <a:ext cx="7699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3622" name="Picture 6" descr="thin mi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648200"/>
            <a:ext cx="749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3623" name="Picture 7" descr="truck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98563" y="3810000"/>
            <a:ext cx="40592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3625" name="Picture 9" descr="thanks-a-lo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4495800"/>
            <a:ext cx="7842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3626" name="WordArt 10"/>
          <p:cNvSpPr>
            <a:spLocks noChangeArrowheads="1" noChangeShapeType="1" noTextEdit="1"/>
          </p:cNvSpPr>
          <p:nvPr/>
        </p:nvSpPr>
        <p:spPr bwMode="auto">
          <a:xfrm>
            <a:off x="1457325" y="1524000"/>
            <a:ext cx="6943725" cy="7556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000" kern="10">
                <a:ln w="9525">
                  <a:noFill/>
                  <a:round/>
                  <a:headEnd/>
                  <a:tailEnd/>
                </a:ln>
                <a:solidFill>
                  <a:srgbClr val="1BA844"/>
                </a:solidFill>
                <a:latin typeface="Arial"/>
                <a:cs typeface="Arial"/>
              </a:rPr>
              <a:t>The Cookies Are Here!</a:t>
            </a:r>
          </a:p>
        </p:txBody>
      </p:sp>
      <p:pic>
        <p:nvPicPr>
          <p:cNvPr id="1263627" name="Picture 11" descr="lemonades cooki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72400" y="4949825"/>
            <a:ext cx="7810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6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3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3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63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63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63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636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63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636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63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636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63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636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636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63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63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63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636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63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636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63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636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63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636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636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63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63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63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636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63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636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63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636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63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636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636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3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1263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1" tmFilter="0, 0; 0.125,0.2665; 0.25,0.4; 0.375,0.465; 0.5,0.5;  0.625,0.535; 0.75,0.6; 0.875,0.7335; 1,1">
                                          <p:stCondLst>
                                            <p:cond delay="1321"/>
                                          </p:stCondLst>
                                        </p:cTn>
                                        <p:tgtEl>
                                          <p:spTgt spid="1263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3"/>
                                          </p:stCondLst>
                                        </p:cTn>
                                        <p:tgtEl>
                                          <p:spTgt spid="1263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8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2636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8" decel="50000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263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8">
                                          <p:stCondLst>
                                            <p:cond delay="1309"/>
                                          </p:stCondLst>
                                        </p:cTn>
                                        <p:tgtEl>
                                          <p:spTgt spid="12636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8" decel="50000">
                                          <p:stCondLst>
                                            <p:cond delay="1337"/>
                                          </p:stCondLst>
                                        </p:cTn>
                                        <p:tgtEl>
                                          <p:spTgt spid="1263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8">
                                          <p:stCondLst>
                                            <p:cond delay="1641"/>
                                          </p:stCondLst>
                                        </p:cTn>
                                        <p:tgtEl>
                                          <p:spTgt spid="12636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8" decel="50000">
                                          <p:stCondLst>
                                            <p:cond delay="1665"/>
                                          </p:stCondLst>
                                        </p:cTn>
                                        <p:tgtEl>
                                          <p:spTgt spid="1263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8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12636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8" decel="50000">
                                          <p:stCondLst>
                                            <p:cond delay="1832"/>
                                          </p:stCondLst>
                                        </p:cTn>
                                        <p:tgtEl>
                                          <p:spTgt spid="12636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63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63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63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636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636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636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636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636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636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636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636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63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63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63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636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63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636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63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636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63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636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636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63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63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63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636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636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636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636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636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636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636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636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ChangeArrowheads="1"/>
          </p:cNvSpPr>
          <p:nvPr/>
        </p:nvSpPr>
        <p:spPr bwMode="auto">
          <a:xfrm>
            <a:off x="1447800" y="1981200"/>
            <a:ext cx="617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{Insert council-specific clip art images, information and/or final customized order card here}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39863" y="1219200"/>
            <a:ext cx="58753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8B4F"/>
                </a:solidFill>
                <a:latin typeface="Calibri" pitchFamily="34" charset="0"/>
              </a:rPr>
              <a:t>Our Recognition Program</a:t>
            </a:r>
          </a:p>
          <a:p>
            <a:endParaRPr lang="en-US" sz="3200" b="1">
              <a:latin typeface="Calibri" pitchFamily="34" charset="0"/>
            </a:endParaRPr>
          </a:p>
        </p:txBody>
      </p:sp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27" descr="Box_45º_mu_Mango_Crem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495800"/>
            <a:ext cx="93345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7715" name="Rectangle 3"/>
          <p:cNvSpPr>
            <a:spLocks noChangeArrowheads="1"/>
          </p:cNvSpPr>
          <p:nvPr/>
        </p:nvSpPr>
        <p:spPr bwMode="auto">
          <a:xfrm>
            <a:off x="152400" y="56388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4" tIns="48982" rIns="97964" bIns="48982" anchor="ctr"/>
          <a:lstStyle/>
          <a:p>
            <a:pPr algn="ctr" defTabSz="977900"/>
            <a:endParaRPr lang="en-US" sz="8100">
              <a:solidFill>
                <a:srgbClr val="8E3292"/>
              </a:solidFill>
              <a:latin typeface="GillSans"/>
            </a:endParaRPr>
          </a:p>
        </p:txBody>
      </p:sp>
      <p:sp>
        <p:nvSpPr>
          <p:cNvPr id="1267716" name="Rectangle 4"/>
          <p:cNvSpPr>
            <a:spLocks noChangeArrowheads="1"/>
          </p:cNvSpPr>
          <p:nvPr/>
        </p:nvSpPr>
        <p:spPr bwMode="auto">
          <a:xfrm>
            <a:off x="3200400" y="4876800"/>
            <a:ext cx="11430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4" tIns="48982" rIns="97964" bIns="48982" anchor="ctr"/>
          <a:lstStyle/>
          <a:p>
            <a:pPr algn="ctr" defTabSz="977900"/>
            <a:r>
              <a:rPr lang="en-US" sz="1400" b="1">
                <a:latin typeface="Calibri" pitchFamily="34" charset="0"/>
              </a:rPr>
              <a:t>Cookies</a:t>
            </a:r>
          </a:p>
        </p:txBody>
      </p:sp>
      <p:sp>
        <p:nvSpPr>
          <p:cNvPr id="1267717" name="Rectangle 5"/>
          <p:cNvSpPr>
            <a:spLocks noChangeArrowheads="1"/>
          </p:cNvSpPr>
          <p:nvPr/>
        </p:nvSpPr>
        <p:spPr bwMode="auto">
          <a:xfrm>
            <a:off x="2133600" y="5562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4" tIns="48982" rIns="97964" bIns="48982" anchor="ctr"/>
          <a:lstStyle/>
          <a:p>
            <a:pPr algn="ctr" defTabSz="977900"/>
            <a:r>
              <a:rPr lang="en-US" sz="1400">
                <a:latin typeface="Arial Black" pitchFamily="34" charset="0"/>
              </a:rPr>
              <a:t> </a:t>
            </a:r>
          </a:p>
          <a:p>
            <a:pPr algn="ctr" defTabSz="977900"/>
            <a:r>
              <a:rPr lang="en-US" sz="1400" b="1">
                <a:latin typeface="Calibri" pitchFamily="34" charset="0"/>
              </a:rPr>
              <a:t>Safety</a:t>
            </a:r>
          </a:p>
        </p:txBody>
      </p:sp>
      <p:sp>
        <p:nvSpPr>
          <p:cNvPr id="1267718" name="Rectangle 6"/>
          <p:cNvSpPr>
            <a:spLocks noChangeArrowheads="1"/>
          </p:cNvSpPr>
          <p:nvPr/>
        </p:nvSpPr>
        <p:spPr bwMode="auto">
          <a:xfrm>
            <a:off x="4229100" y="4497388"/>
            <a:ext cx="12573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4" tIns="48982" rIns="97964" bIns="48982" anchor="ctr"/>
          <a:lstStyle/>
          <a:p>
            <a:pPr algn="ctr" defTabSz="977900"/>
            <a:r>
              <a:rPr lang="en-US" sz="1600">
                <a:latin typeface="Arial Black" pitchFamily="34" charset="0"/>
              </a:rPr>
              <a:t> </a:t>
            </a:r>
          </a:p>
          <a:p>
            <a:pPr algn="ctr" defTabSz="977900"/>
            <a:r>
              <a:rPr lang="en-US" sz="1400" b="1">
                <a:latin typeface="Calibri" pitchFamily="34" charset="0"/>
              </a:rPr>
              <a:t>Goals</a:t>
            </a:r>
          </a:p>
        </p:txBody>
      </p:sp>
      <p:sp>
        <p:nvSpPr>
          <p:cNvPr id="1267719" name="Rectangle 7"/>
          <p:cNvSpPr>
            <a:spLocks noChangeArrowheads="1"/>
          </p:cNvSpPr>
          <p:nvPr/>
        </p:nvSpPr>
        <p:spPr bwMode="auto">
          <a:xfrm>
            <a:off x="5029200" y="41148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4" tIns="48982" rIns="97964" bIns="48982" anchor="ctr"/>
          <a:lstStyle/>
          <a:p>
            <a:pPr algn="ctr" defTabSz="977900"/>
            <a:endParaRPr lang="en-US" sz="1400" b="1">
              <a:latin typeface="Calibri" pitchFamily="34" charset="0"/>
            </a:endParaRPr>
          </a:p>
          <a:p>
            <a:pPr algn="ctr" defTabSz="977900"/>
            <a:r>
              <a:rPr lang="en-US" sz="1400" b="1">
                <a:latin typeface="Calibri" pitchFamily="34" charset="0"/>
              </a:rPr>
              <a:t>Skill Building</a:t>
            </a:r>
          </a:p>
        </p:txBody>
      </p:sp>
      <p:sp>
        <p:nvSpPr>
          <p:cNvPr id="1267720" name="Rectangle 8"/>
          <p:cNvSpPr>
            <a:spLocks noChangeArrowheads="1"/>
          </p:cNvSpPr>
          <p:nvPr/>
        </p:nvSpPr>
        <p:spPr bwMode="auto">
          <a:xfrm>
            <a:off x="7010400" y="3200400"/>
            <a:ext cx="1292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4" tIns="48982" rIns="97964" bIns="48982" anchor="ctr"/>
          <a:lstStyle/>
          <a:p>
            <a:pPr algn="ctr" defTabSz="977900"/>
            <a:r>
              <a:rPr lang="en-US" sz="1400" b="1">
                <a:latin typeface="Calibri" pitchFamily="34" charset="0"/>
              </a:rPr>
              <a:t>How To</a:t>
            </a:r>
            <a:br>
              <a:rPr lang="en-US" sz="1400" b="1">
                <a:latin typeface="Calibri" pitchFamily="34" charset="0"/>
              </a:rPr>
            </a:br>
            <a:r>
              <a:rPr lang="en-US" sz="1400" b="1">
                <a:latin typeface="Calibri" pitchFamily="34" charset="0"/>
              </a:rPr>
              <a:t>Get Help</a:t>
            </a:r>
          </a:p>
        </p:txBody>
      </p:sp>
      <p:sp>
        <p:nvSpPr>
          <p:cNvPr id="1267721" name="Rectangle 9"/>
          <p:cNvSpPr>
            <a:spLocks noChangeArrowheads="1"/>
          </p:cNvSpPr>
          <p:nvPr/>
        </p:nvSpPr>
        <p:spPr bwMode="auto">
          <a:xfrm>
            <a:off x="7924800" y="2743200"/>
            <a:ext cx="13716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4" tIns="48982" rIns="97964" bIns="48982" anchor="ctr"/>
          <a:lstStyle/>
          <a:p>
            <a:pPr algn="ctr" defTabSz="977900"/>
            <a:r>
              <a:rPr lang="en-US" sz="1400" b="1">
                <a:latin typeface="Calibri" pitchFamily="34" charset="0"/>
              </a:rPr>
              <a:t>Have </a:t>
            </a:r>
          </a:p>
          <a:p>
            <a:pPr algn="ctr" defTabSz="977900"/>
            <a:r>
              <a:rPr lang="en-US" sz="1400" b="1">
                <a:latin typeface="Calibri" pitchFamily="34" charset="0"/>
              </a:rPr>
              <a:t>FUN!</a:t>
            </a:r>
          </a:p>
        </p:txBody>
      </p:sp>
      <p:sp>
        <p:nvSpPr>
          <p:cNvPr id="1267722" name="Rectangle 10"/>
          <p:cNvSpPr>
            <a:spLocks noChangeArrowheads="1"/>
          </p:cNvSpPr>
          <p:nvPr/>
        </p:nvSpPr>
        <p:spPr bwMode="auto">
          <a:xfrm>
            <a:off x="6019800" y="37338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4" tIns="48982" rIns="97964" bIns="48982" anchor="ctr"/>
          <a:lstStyle/>
          <a:p>
            <a:pPr algn="ctr" defTabSz="977900"/>
            <a:r>
              <a:rPr lang="en-US" sz="1400" b="1">
                <a:latin typeface="Calibri" pitchFamily="34" charset="0"/>
              </a:rPr>
              <a:t>Online Resources</a:t>
            </a:r>
          </a:p>
        </p:txBody>
      </p:sp>
      <p:sp>
        <p:nvSpPr>
          <p:cNvPr id="1267723" name="Rectangle 11"/>
          <p:cNvSpPr>
            <a:spLocks noChangeArrowheads="1"/>
          </p:cNvSpPr>
          <p:nvPr/>
        </p:nvSpPr>
        <p:spPr bwMode="auto">
          <a:xfrm>
            <a:off x="914400" y="5943600"/>
            <a:ext cx="119856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964" tIns="48982" rIns="97964" bIns="48982" anchor="ctr"/>
          <a:lstStyle/>
          <a:p>
            <a:pPr algn="ctr" defTabSz="977900"/>
            <a:r>
              <a:rPr lang="en-US" sz="1400" b="1">
                <a:latin typeface="Calibri" pitchFamily="34" charset="0"/>
              </a:rPr>
              <a:t>Dates</a:t>
            </a:r>
            <a:endParaRPr lang="en-US" sz="4000" b="1">
              <a:latin typeface="Calibri" pitchFamily="34" charset="0"/>
            </a:endParaRPr>
          </a:p>
        </p:txBody>
      </p:sp>
      <p:pic>
        <p:nvPicPr>
          <p:cNvPr id="98315" name="Picture 24" descr="NEWl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91000"/>
            <a:ext cx="8001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39863" y="1219200"/>
            <a:ext cx="58753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8B4F"/>
                </a:solidFill>
                <a:latin typeface="Calibri" pitchFamily="34" charset="0"/>
              </a:rPr>
              <a:t>Key Points for Family Training</a:t>
            </a:r>
          </a:p>
          <a:p>
            <a:endParaRPr lang="en-US" sz="3200" b="1">
              <a:latin typeface="Calibri" pitchFamily="34" charset="0"/>
            </a:endParaRPr>
          </a:p>
        </p:txBody>
      </p:sp>
      <p:pic>
        <p:nvPicPr>
          <p:cNvPr id="98317" name="Picture 22" descr="TAL_v3RG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5105400"/>
            <a:ext cx="12065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8" name="Picture 29" descr="Box_45º_mu_Short_Bread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3352800"/>
            <a:ext cx="9906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9" name="Picture 30" descr="Box_45º_mu_PB_Pattie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2438400"/>
            <a:ext cx="95408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0" name="Picture 31" descr="Box_45º_mu_PB_Sand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0" y="1524000"/>
            <a:ext cx="9398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1" name="Picture 32" descr="Box_45º_mu_Caramel_Delites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1905000"/>
            <a:ext cx="971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2" name="Picture 33" descr="Box_45º_mu_Thin_Mints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800" y="2895600"/>
            <a:ext cx="971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3" name="Picture 28" descr="Lem_v3RGB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0" y="3733800"/>
            <a:ext cx="133191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6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6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6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6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6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6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6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26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6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7715" grpId="0" autoUpdateAnimBg="0"/>
      <p:bldP spid="1267716" grpId="0" autoUpdateAnimBg="0"/>
      <p:bldP spid="1267717" grpId="0" autoUpdateAnimBg="0"/>
      <p:bldP spid="1267718" grpId="0" autoUpdateAnimBg="0"/>
      <p:bldP spid="1267719" grpId="0" autoUpdateAnimBg="0"/>
      <p:bldP spid="1267720" grpId="0" autoUpdateAnimBg="0"/>
      <p:bldP spid="1267721" grpId="0" autoUpdateAnimBg="0"/>
      <p:bldP spid="1267722" grpId="0" autoUpdateAnimBg="0"/>
      <p:bldP spid="1267723" grpId="0" autoUpdateAnimBg="0"/>
      <p:bldP spid="21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4" descr="Swirls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524000"/>
            <a:ext cx="6019800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1346537"/>
            <a:ext cx="77724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Thanks from all of us!</a:t>
            </a:r>
          </a:p>
        </p:txBody>
      </p:sp>
      <p:pic>
        <p:nvPicPr>
          <p:cNvPr id="100355" name="Picture 7" descr="2N2K8699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335213"/>
            <a:ext cx="5707063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9" descr="2N2K856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20875"/>
            <a:ext cx="51816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6" descr="thin m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81200"/>
            <a:ext cx="15589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3521075"/>
            <a:ext cx="3049588" cy="2270125"/>
          </a:xfrm>
        </p:spPr>
        <p:txBody>
          <a:bodyPr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BA94F"/>
                </a:solidFill>
                <a:cs typeface="Calibri"/>
              </a:rPr>
              <a:t>All registered </a:t>
            </a:r>
            <a:br>
              <a:rPr lang="en-US" b="1" dirty="0" smtClean="0">
                <a:solidFill>
                  <a:srgbClr val="0BA94F"/>
                </a:solidFill>
                <a:cs typeface="Calibri"/>
              </a:rPr>
            </a:br>
            <a:r>
              <a:rPr lang="en-US" b="1" dirty="0" smtClean="0">
                <a:solidFill>
                  <a:srgbClr val="0BA94F"/>
                </a:solidFill>
                <a:cs typeface="Calibri"/>
              </a:rPr>
              <a:t>Girl Scouts can sell cookies if they have parental permission.</a:t>
            </a:r>
            <a:endParaRPr lang="en-US" b="1" dirty="0">
              <a:solidFill>
                <a:srgbClr val="0BA94F"/>
              </a:solidFill>
              <a:cs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95400" y="1066800"/>
            <a:ext cx="64770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038"/>
              </a:lnSpc>
              <a:spcAft>
                <a:spcPts val="1800"/>
              </a:spcAft>
            </a:pPr>
            <a:r>
              <a:rPr lang="en-US" sz="2800" b="1">
                <a:solidFill>
                  <a:srgbClr val="00A94F"/>
                </a:solidFill>
                <a:latin typeface="Calibri" pitchFamily="34" charset="0"/>
              </a:rPr>
              <a:t>Who can sell Girl Scout Cookies?</a:t>
            </a:r>
          </a:p>
        </p:txBody>
      </p:sp>
      <p:pic>
        <p:nvPicPr>
          <p:cNvPr id="45061" name="Picture 3" descr="carmel deligh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505200"/>
            <a:ext cx="16287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5" descr="shortbrea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1828800"/>
            <a:ext cx="11207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12"/>
          <p:cNvGrpSpPr>
            <a:grpSpLocks/>
          </p:cNvGrpSpPr>
          <p:nvPr/>
        </p:nvGrpSpPr>
        <p:grpSpPr bwMode="auto">
          <a:xfrm>
            <a:off x="1905000" y="1295400"/>
            <a:ext cx="5857875" cy="5857875"/>
            <a:chOff x="625060" y="1518478"/>
            <a:chExt cx="5857462" cy="5857462"/>
          </a:xfrm>
        </p:grpSpPr>
        <p:sp>
          <p:nvSpPr>
            <p:cNvPr id="16" name="Oval 15"/>
            <p:cNvSpPr/>
            <p:nvPr/>
          </p:nvSpPr>
          <p:spPr>
            <a:xfrm>
              <a:off x="625060" y="1518478"/>
              <a:ext cx="5857462" cy="5857462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1" anchor="ctr">
              <a:prstTxWarp prst="textCircl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100" dirty="0">
                  <a:solidFill>
                    <a:srgbClr val="000000"/>
                  </a:solidFill>
                </a:rPr>
                <a:t>• Goal Setting • Decision Making • Money Management • People Skills • Business Ethics</a:t>
              </a:r>
            </a:p>
          </p:txBody>
        </p:sp>
        <p:grpSp>
          <p:nvGrpSpPr>
            <p:cNvPr id="46084" name="Group 9"/>
            <p:cNvGrpSpPr>
              <a:grpSpLocks/>
            </p:cNvGrpSpPr>
            <p:nvPr/>
          </p:nvGrpSpPr>
          <p:grpSpPr bwMode="auto">
            <a:xfrm>
              <a:off x="1828800" y="2743200"/>
              <a:ext cx="3465820" cy="3367157"/>
              <a:chOff x="3110134" y="2209800"/>
              <a:chExt cx="2923733" cy="2840502"/>
            </a:xfrm>
          </p:grpSpPr>
          <p:pic>
            <p:nvPicPr>
              <p:cNvPr id="46085" name="Picture 6" descr="Decision_Skill_Icon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68968" y="2209800"/>
                <a:ext cx="1074060" cy="1087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086" name="Picture 3" descr="Money_Skill_Ico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54105" y="2906151"/>
                <a:ext cx="1079762" cy="1087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087" name="Picture 7" descr="Goals_Skill_Icon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10134" y="2906151"/>
                <a:ext cx="1074787" cy="1086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088" name="Picture 4" descr="Business_Skill_Icon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673857" y="3962400"/>
                <a:ext cx="1041143" cy="1011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089" name="Picture 8" descr="People_Skill_Icon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429000" y="3962400"/>
                <a:ext cx="1185283" cy="1087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0" y="1219200"/>
            <a:ext cx="67595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A94F"/>
                </a:solidFill>
                <a:latin typeface="Calibri" pitchFamily="34" charset="0"/>
              </a:rPr>
              <a:t>The Girl Scout Cookie Sale 5 Key Skills</a:t>
            </a:r>
          </a:p>
          <a:p>
            <a:endParaRPr lang="en-US" sz="3200" b="1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667000" y="1371600"/>
          <a:ext cx="6042991" cy="443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1219200"/>
            <a:ext cx="67595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A94F"/>
                </a:solidFill>
                <a:latin typeface="Calibri" pitchFamily="34" charset="0"/>
              </a:rPr>
              <a:t>How do we sell cookies?</a:t>
            </a:r>
          </a:p>
          <a:p>
            <a:endParaRPr lang="en-US" sz="3200" b="1">
              <a:latin typeface="Calibri" pitchFamily="34" charset="0"/>
            </a:endParaRPr>
          </a:p>
        </p:txBody>
      </p:sp>
      <p:pic>
        <p:nvPicPr>
          <p:cNvPr id="48131" name="Picture 6" descr="2N2K8461-b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2286000"/>
            <a:ext cx="1816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2"/>
          <p:cNvSpPr txBox="1">
            <a:spLocks noChangeArrowheads="1"/>
          </p:cNvSpPr>
          <p:nvPr/>
        </p:nvSpPr>
        <p:spPr bwMode="auto">
          <a:xfrm>
            <a:off x="5105400" y="2514600"/>
            <a:ext cx="403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1BA844"/>
                </a:solidFill>
                <a:latin typeface="Calibri" pitchFamily="34" charset="0"/>
              </a:rPr>
              <a:t>December 21, 2012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95400" y="1219200"/>
            <a:ext cx="67595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A94F"/>
                </a:solidFill>
                <a:latin typeface="Calibri" pitchFamily="34" charset="0"/>
              </a:rPr>
              <a:t>When does the sale start?</a:t>
            </a:r>
          </a:p>
          <a:p>
            <a:endParaRPr lang="en-US" sz="3200" b="1">
              <a:latin typeface="Calibri" pitchFamily="34" charset="0"/>
            </a:endParaRPr>
          </a:p>
        </p:txBody>
      </p:sp>
      <p:pic>
        <p:nvPicPr>
          <p:cNvPr id="50179" name="Picture 4" descr="2N2K8528_1 cop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05000"/>
            <a:ext cx="40243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362200" y="2362200"/>
            <a:ext cx="5334000" cy="2514600"/>
          </a:xfrm>
          <a:prstGeom prst="rect">
            <a:avLst/>
          </a:prstGeom>
          <a:solidFill>
            <a:srgbClr val="0BA94F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62200" y="3352800"/>
            <a:ext cx="5334000" cy="533400"/>
          </a:xfrm>
          <a:prstGeom prst="rect">
            <a:avLst/>
          </a:prstGeom>
          <a:solidFill>
            <a:srgbClr val="0BA9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62200" y="4419600"/>
            <a:ext cx="5334000" cy="533400"/>
          </a:xfrm>
          <a:prstGeom prst="rect">
            <a:avLst/>
          </a:prstGeom>
          <a:solidFill>
            <a:srgbClr val="0BA9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62200" y="2209800"/>
            <a:ext cx="5334000" cy="533400"/>
          </a:xfrm>
          <a:prstGeom prst="rect">
            <a:avLst/>
          </a:prstGeom>
          <a:solidFill>
            <a:srgbClr val="0BA9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95400" y="1219200"/>
            <a:ext cx="67595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A94F"/>
                </a:solidFill>
                <a:latin typeface="Calibri" pitchFamily="34" charset="0"/>
              </a:rPr>
              <a:t>Important Dates</a:t>
            </a:r>
          </a:p>
          <a:p>
            <a:endParaRPr lang="en-US" sz="3200" b="1">
              <a:latin typeface="Calibri" pitchFamily="34" charset="0"/>
            </a:endParaRPr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2514600" y="2286000"/>
            <a:ext cx="2133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b="1">
                <a:latin typeface="Calibri" pitchFamily="34" charset="0"/>
              </a:rPr>
              <a:t>Girls Take Orders</a:t>
            </a:r>
            <a:br>
              <a:rPr lang="en-US" b="1">
                <a:latin typeface="Calibri" pitchFamily="34" charset="0"/>
              </a:rPr>
            </a:br>
            <a:endParaRPr lang="en-US" b="1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Direct Orders Due</a:t>
            </a:r>
            <a:br>
              <a:rPr lang="en-US" b="1">
                <a:latin typeface="Calibri" pitchFamily="34" charset="0"/>
              </a:rPr>
            </a:br>
            <a:endParaRPr lang="en-US" b="1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Order Taking Orders</a:t>
            </a:r>
            <a:br>
              <a:rPr lang="en-US" b="1">
                <a:latin typeface="Calibri" pitchFamily="34" charset="0"/>
              </a:rPr>
            </a:br>
            <a:endParaRPr lang="en-US" b="1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Deliveries Begin</a:t>
            </a:r>
            <a:br>
              <a:rPr lang="en-US" b="1">
                <a:latin typeface="Calibri" pitchFamily="34" charset="0"/>
              </a:rPr>
            </a:br>
            <a:endParaRPr lang="en-US" b="1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Sale Ends</a:t>
            </a:r>
          </a:p>
        </p:txBody>
      </p:sp>
      <p:sp>
        <p:nvSpPr>
          <p:cNvPr id="52231" name="TextBox 14"/>
          <p:cNvSpPr txBox="1">
            <a:spLocks noChangeArrowheads="1"/>
          </p:cNvSpPr>
          <p:nvPr/>
        </p:nvSpPr>
        <p:spPr bwMode="auto">
          <a:xfrm>
            <a:off x="4648200" y="2362200"/>
            <a:ext cx="2971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>
                <a:latin typeface="Calibri" pitchFamily="34" charset="0"/>
              </a:rPr>
              <a:t>December 21st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January 2 – in Snap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January 13 – in Snap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January 18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March 27, 2013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0" y="1219200"/>
            <a:ext cx="4800600" cy="729430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Arial"/>
                <a:cs typeface="Arial"/>
              </a:rPr>
              <a:t>Money Matters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Arial"/>
                <a:cs typeface="Arial"/>
              </a:rPr>
              <a:t>$4.00 box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"/>
                <a:cs typeface="Arial"/>
              </a:rPr>
              <a:t>Proceeds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"/>
                <a:cs typeface="Arial"/>
              </a:rPr>
              <a:t>Based on PGA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"/>
                <a:cs typeface="Arial"/>
              </a:rPr>
              <a:t>Girls Registered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Arial"/>
                <a:cs typeface="Arial"/>
              </a:rPr>
              <a:t>     </a:t>
            </a:r>
            <a:r>
              <a:rPr lang="en-US" sz="2400" b="1" dirty="0">
                <a:latin typeface="Arial"/>
                <a:cs typeface="Arial"/>
              </a:rPr>
              <a:t>1-99	</a:t>
            </a:r>
            <a:r>
              <a:rPr lang="en-US" sz="2400" b="1" dirty="0" err="1">
                <a:latin typeface="Arial"/>
                <a:cs typeface="Arial"/>
              </a:rPr>
              <a:t>pkgs</a:t>
            </a:r>
            <a:r>
              <a:rPr lang="en-US" sz="2400" b="1" dirty="0">
                <a:latin typeface="Arial"/>
                <a:cs typeface="Arial"/>
              </a:rPr>
              <a:t> 	$0.46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/>
                <a:cs typeface="Arial"/>
              </a:rPr>
              <a:t>    100-159	</a:t>
            </a:r>
            <a:r>
              <a:rPr lang="en-US" sz="2400" b="1" dirty="0" err="1">
                <a:latin typeface="Arial"/>
                <a:cs typeface="Arial"/>
              </a:rPr>
              <a:t>pkgs</a:t>
            </a:r>
            <a:r>
              <a:rPr lang="en-US" sz="2400" b="1" dirty="0">
                <a:latin typeface="Arial"/>
                <a:cs typeface="Arial"/>
              </a:rPr>
              <a:t>	$0.49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/>
                <a:cs typeface="Arial"/>
              </a:rPr>
              <a:t>    160-199	</a:t>
            </a:r>
            <a:r>
              <a:rPr lang="en-US" sz="2400" b="1" dirty="0" err="1">
                <a:latin typeface="Arial"/>
                <a:cs typeface="Arial"/>
              </a:rPr>
              <a:t>pkgs</a:t>
            </a:r>
            <a:r>
              <a:rPr lang="en-US" sz="2400" b="1" dirty="0">
                <a:latin typeface="Arial"/>
                <a:cs typeface="Arial"/>
              </a:rPr>
              <a:t>	$0.59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/>
                <a:cs typeface="Arial"/>
              </a:rPr>
              <a:t>        200+	</a:t>
            </a:r>
            <a:r>
              <a:rPr lang="en-US" sz="2400" b="1" dirty="0" err="1">
                <a:latin typeface="Arial"/>
                <a:cs typeface="Arial"/>
              </a:rPr>
              <a:t>pkgs</a:t>
            </a:r>
            <a:r>
              <a:rPr lang="en-US" sz="2400" b="1" dirty="0">
                <a:latin typeface="Arial"/>
                <a:cs typeface="Arial"/>
              </a:rPr>
              <a:t>	$0.69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1600" y="1371600"/>
            <a:ext cx="2226892" cy="923330"/>
          </a:xfrm>
          <a:prstGeom prst="rect">
            <a:avLst/>
          </a:prstGeom>
          <a:noFill/>
        </p:spPr>
        <p:txBody>
          <a:bodyPr wrap="none">
            <a:prstTxWarp prst="textCascade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$750M</a:t>
            </a:r>
          </a:p>
        </p:txBody>
      </p:sp>
      <p:pic>
        <p:nvPicPr>
          <p:cNvPr id="54277" name="Picture 7" descr="2N2K878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0"/>
            <a:ext cx="26289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1801</TotalTime>
  <Words>554</Words>
  <Application>Microsoft Office PowerPoint</Application>
  <PresentationFormat>On-screen Show (4:3)</PresentationFormat>
  <Paragraphs>177</Paragraphs>
  <Slides>35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Custom Design</vt:lpstr>
      <vt:lpstr>Office Theme</vt:lpstr>
      <vt:lpstr>1_Custom Design</vt:lpstr>
      <vt:lpstr>Microsoft Office Excel 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IBF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alauzier</dc:creator>
  <cp:lastModifiedBy>Lenovo User</cp:lastModifiedBy>
  <cp:revision>200</cp:revision>
  <cp:lastPrinted>2012-06-06T18:40:35Z</cp:lastPrinted>
  <dcterms:created xsi:type="dcterms:W3CDTF">2012-06-06T22:10:58Z</dcterms:created>
  <dcterms:modified xsi:type="dcterms:W3CDTF">2012-11-26T16:50:14Z</dcterms:modified>
</cp:coreProperties>
</file>