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702" r:id="rId2"/>
    <p:sldMasterId id="2147483658" r:id="rId3"/>
    <p:sldMasterId id="2147483667" r:id="rId4"/>
    <p:sldMasterId id="2147483669" r:id="rId5"/>
    <p:sldMasterId id="2147483671" r:id="rId6"/>
    <p:sldMasterId id="2147483676" r:id="rId7"/>
    <p:sldMasterId id="2147483681" r:id="rId8"/>
    <p:sldMasterId id="2147483686" r:id="rId9"/>
    <p:sldMasterId id="2147483691" r:id="rId10"/>
    <p:sldMasterId id="2147483696" r:id="rId11"/>
  </p:sldMasterIdLst>
  <p:notesMasterIdLst>
    <p:notesMasterId r:id="rId48"/>
  </p:notesMasterIdLst>
  <p:handoutMasterIdLst>
    <p:handoutMasterId r:id="rId49"/>
  </p:handoutMasterIdLst>
  <p:sldIdLst>
    <p:sldId id="396" r:id="rId12"/>
    <p:sldId id="457" r:id="rId13"/>
    <p:sldId id="437" r:id="rId14"/>
    <p:sldId id="440" r:id="rId15"/>
    <p:sldId id="441" r:id="rId16"/>
    <p:sldId id="477" r:id="rId17"/>
    <p:sldId id="443" r:id="rId18"/>
    <p:sldId id="444" r:id="rId19"/>
    <p:sldId id="445" r:id="rId20"/>
    <p:sldId id="446" r:id="rId21"/>
    <p:sldId id="475" r:id="rId22"/>
    <p:sldId id="448" r:id="rId23"/>
    <p:sldId id="449" r:id="rId24"/>
    <p:sldId id="450" r:id="rId25"/>
    <p:sldId id="451" r:id="rId26"/>
    <p:sldId id="453" r:id="rId27"/>
    <p:sldId id="454" r:id="rId28"/>
    <p:sldId id="456" r:id="rId29"/>
    <p:sldId id="414" r:id="rId30"/>
    <p:sldId id="463" r:id="rId31"/>
    <p:sldId id="465" r:id="rId32"/>
    <p:sldId id="466" r:id="rId33"/>
    <p:sldId id="458" r:id="rId34"/>
    <p:sldId id="439" r:id="rId35"/>
    <p:sldId id="459" r:id="rId36"/>
    <p:sldId id="471" r:id="rId37"/>
    <p:sldId id="464" r:id="rId38"/>
    <p:sldId id="460" r:id="rId39"/>
    <p:sldId id="461" r:id="rId40"/>
    <p:sldId id="467" r:id="rId41"/>
    <p:sldId id="478" r:id="rId42"/>
    <p:sldId id="468" r:id="rId43"/>
    <p:sldId id="469" r:id="rId44"/>
    <p:sldId id="472" r:id="rId45"/>
    <p:sldId id="474" r:id="rId46"/>
    <p:sldId id="432" r:id="rId47"/>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l"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extLst>
    <p:ext uri="{521415D9-36F7-43E2-AB2F-B90AF26B5E84}">
      <p14:sectionLst xmlns:p14="http://schemas.microsoft.com/office/powerpoint/2010/main">
        <p14:section name="Meet ABC" id="{148B1F40-415F-1C43-87B2-20C470ACDF15}">
          <p14:sldIdLst>
            <p14:sldId id="396"/>
            <p14:sldId id="457"/>
            <p14:sldId id="437"/>
            <p14:sldId id="440"/>
            <p14:sldId id="441"/>
            <p14:sldId id="477"/>
            <p14:sldId id="443"/>
            <p14:sldId id="444"/>
            <p14:sldId id="445"/>
            <p14:sldId id="446"/>
            <p14:sldId id="475"/>
            <p14:sldId id="448"/>
            <p14:sldId id="449"/>
            <p14:sldId id="450"/>
            <p14:sldId id="451"/>
            <p14:sldId id="453"/>
            <p14:sldId id="454"/>
            <p14:sldId id="456"/>
            <p14:sldId id="414"/>
            <p14:sldId id="463"/>
            <p14:sldId id="465"/>
            <p14:sldId id="466"/>
            <p14:sldId id="458"/>
            <p14:sldId id="439"/>
            <p14:sldId id="459"/>
            <p14:sldId id="471"/>
            <p14:sldId id="464"/>
            <p14:sldId id="460"/>
            <p14:sldId id="461"/>
            <p14:sldId id="467"/>
            <p14:sldId id="478"/>
            <p14:sldId id="468"/>
            <p14:sldId id="469"/>
            <p14:sldId id="472"/>
            <p14:sldId id="474"/>
            <p14:sldId id="432"/>
          </p14:sldIdLst>
        </p14:section>
        <p14:section name="Default Section" id="{5A23AF84-C099-FD44-B5BC-88F8E4DD16A8}">
          <p14:sldIdLst/>
        </p14:section>
        <p14:section name="Premade Questions" id="{3D285B82-667F-B147-88F7-A073D16E854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C333"/>
    <a:srgbClr val="7C1F7D"/>
    <a:srgbClr val="269BD7"/>
    <a:srgbClr val="B7862F"/>
    <a:srgbClr val="C7831F"/>
    <a:srgbClr val="B57A03"/>
    <a:srgbClr val="FFFF00"/>
    <a:srgbClr val="F60000"/>
    <a:srgbClr val="0D6A7D"/>
    <a:srgbClr val="7F67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38" autoAdjust="0"/>
    <p:restoredTop sz="83692" autoAdjust="0"/>
  </p:normalViewPr>
  <p:slideViewPr>
    <p:cSldViewPr snapToObjects="1">
      <p:cViewPr varScale="1">
        <p:scale>
          <a:sx n="87" d="100"/>
          <a:sy n="87" d="100"/>
        </p:scale>
        <p:origin x="798"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72"/>
    </p:cViewPr>
  </p:sorterViewPr>
  <p:notesViewPr>
    <p:cSldViewPr snapToObjects="1">
      <p:cViewPr varScale="1">
        <p:scale>
          <a:sx n="57" d="100"/>
          <a:sy n="57" d="100"/>
        </p:scale>
        <p:origin x="-84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ecard</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Orders</c:v>
                </c:pt>
              </c:strCache>
            </c:strRef>
          </c:cat>
          <c:val>
            <c:numRef>
              <c:f>Sheet1!$B$2</c:f>
              <c:numCache>
                <c:formatCode>General</c:formatCode>
                <c:ptCount val="1"/>
                <c:pt idx="0">
                  <c:v>58621</c:v>
                </c:pt>
              </c:numCache>
            </c:numRef>
          </c:val>
        </c:ser>
        <c:ser>
          <c:idx val="1"/>
          <c:order val="1"/>
          <c:tx>
            <c:strRef>
              <c:f>Sheet1!$C$1</c:f>
              <c:strCache>
                <c:ptCount val="1"/>
                <c:pt idx="0">
                  <c:v>Mobile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Orders</c:v>
                </c:pt>
              </c:strCache>
            </c:strRef>
          </c:cat>
          <c:val>
            <c:numRef>
              <c:f>Sheet1!$C$2</c:f>
              <c:numCache>
                <c:formatCode>General</c:formatCode>
                <c:ptCount val="1"/>
                <c:pt idx="0">
                  <c:v>165609</c:v>
                </c:pt>
              </c:numCache>
            </c:numRef>
          </c:val>
        </c:ser>
        <c:ser>
          <c:idx val="2"/>
          <c:order val="2"/>
          <c:tx>
            <c:strRef>
              <c:f>Sheet1!$D$1</c:f>
              <c:strCache>
                <c:ptCount val="1"/>
                <c:pt idx="0">
                  <c:v>Direct</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Orders</c:v>
                </c:pt>
              </c:strCache>
            </c:strRef>
          </c:cat>
          <c:val>
            <c:numRef>
              <c:f>Sheet1!$D$2</c:f>
              <c:numCache>
                <c:formatCode>General</c:formatCode>
                <c:ptCount val="1"/>
                <c:pt idx="0">
                  <c:v>9693</c:v>
                </c:pt>
              </c:numCache>
            </c:numRef>
          </c:val>
        </c:ser>
        <c:dLbls>
          <c:showLegendKey val="0"/>
          <c:showVal val="1"/>
          <c:showCatName val="0"/>
          <c:showSerName val="0"/>
          <c:showPercent val="0"/>
          <c:showBubbleSize val="0"/>
        </c:dLbls>
        <c:gapWidth val="150"/>
        <c:overlap val="100"/>
        <c:axId val="436900128"/>
        <c:axId val="444934696"/>
      </c:barChart>
      <c:catAx>
        <c:axId val="436900128"/>
        <c:scaling>
          <c:orientation val="minMax"/>
        </c:scaling>
        <c:delete val="0"/>
        <c:axPos val="b"/>
        <c:numFmt formatCode="General" sourceLinked="0"/>
        <c:majorTickMark val="out"/>
        <c:minorTickMark val="none"/>
        <c:tickLblPos val="nextTo"/>
        <c:crossAx val="444934696"/>
        <c:crosses val="autoZero"/>
        <c:auto val="1"/>
        <c:lblAlgn val="ctr"/>
        <c:lblOffset val="100"/>
        <c:noMultiLvlLbl val="0"/>
      </c:catAx>
      <c:valAx>
        <c:axId val="444934696"/>
        <c:scaling>
          <c:orientation val="minMax"/>
        </c:scaling>
        <c:delete val="0"/>
        <c:axPos val="l"/>
        <c:majorGridlines/>
        <c:numFmt formatCode="General" sourceLinked="1"/>
        <c:majorTickMark val="out"/>
        <c:minorTickMark val="none"/>
        <c:tickLblPos val="nextTo"/>
        <c:crossAx val="436900128"/>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ecard</c:v>
                </c:pt>
              </c:strCache>
            </c:strRef>
          </c:tx>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Pkgs Sold</c:v>
                </c:pt>
              </c:strCache>
            </c:strRef>
          </c:cat>
          <c:val>
            <c:numRef>
              <c:f>Sheet1!$B$2</c:f>
              <c:numCache>
                <c:formatCode>General</c:formatCode>
                <c:ptCount val="1"/>
                <c:pt idx="0">
                  <c:v>424247</c:v>
                </c:pt>
              </c:numCache>
            </c:numRef>
          </c:val>
        </c:ser>
        <c:ser>
          <c:idx val="1"/>
          <c:order val="1"/>
          <c:tx>
            <c:strRef>
              <c:f>Sheet1!$C$1</c:f>
              <c:strCache>
                <c:ptCount val="1"/>
                <c:pt idx="0">
                  <c:v>Mobile</c:v>
                </c:pt>
              </c:strCache>
            </c:strRef>
          </c:tx>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Pkgs Sold</c:v>
                </c:pt>
              </c:strCache>
            </c:strRef>
          </c:cat>
          <c:val>
            <c:numRef>
              <c:f>Sheet1!$C$2</c:f>
              <c:numCache>
                <c:formatCode>General</c:formatCode>
                <c:ptCount val="1"/>
                <c:pt idx="0">
                  <c:v>1037810.9999999983</c:v>
                </c:pt>
              </c:numCache>
            </c:numRef>
          </c:val>
        </c:ser>
        <c:ser>
          <c:idx val="2"/>
          <c:order val="2"/>
          <c:tx>
            <c:strRef>
              <c:f>Sheet1!$D$1</c:f>
              <c:strCache>
                <c:ptCount val="1"/>
                <c:pt idx="0">
                  <c:v>Direct</c:v>
                </c:pt>
              </c:strCache>
            </c:strRef>
          </c:tx>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Pkgs Sold</c:v>
                </c:pt>
              </c:strCache>
            </c:strRef>
          </c:cat>
          <c:val>
            <c:numRef>
              <c:f>Sheet1!$D$2</c:f>
              <c:numCache>
                <c:formatCode>General</c:formatCode>
                <c:ptCount val="1"/>
                <c:pt idx="0">
                  <c:v>104990</c:v>
                </c:pt>
              </c:numCache>
            </c:numRef>
          </c:val>
        </c:ser>
        <c:dLbls>
          <c:showLegendKey val="0"/>
          <c:showVal val="1"/>
          <c:showCatName val="0"/>
          <c:showSerName val="0"/>
          <c:showPercent val="0"/>
          <c:showBubbleSize val="0"/>
        </c:dLbls>
        <c:gapWidth val="150"/>
        <c:overlap val="100"/>
        <c:axId val="444923328"/>
        <c:axId val="444928424"/>
      </c:barChart>
      <c:catAx>
        <c:axId val="444923328"/>
        <c:scaling>
          <c:orientation val="minMax"/>
        </c:scaling>
        <c:delete val="0"/>
        <c:axPos val="b"/>
        <c:numFmt formatCode="General" sourceLinked="0"/>
        <c:majorTickMark val="out"/>
        <c:minorTickMark val="none"/>
        <c:tickLblPos val="nextTo"/>
        <c:crossAx val="444928424"/>
        <c:crosses val="autoZero"/>
        <c:auto val="1"/>
        <c:lblAlgn val="ctr"/>
        <c:lblOffset val="100"/>
        <c:noMultiLvlLbl val="0"/>
      </c:catAx>
      <c:valAx>
        <c:axId val="444928424"/>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444923328"/>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F4426E-4B16-493F-981F-80B225811A50}" type="doc">
      <dgm:prSet loTypeId="urn:microsoft.com/office/officeart/2005/8/layout/cycle6" loCatId="cycle" qsTypeId="urn:microsoft.com/office/officeart/2005/8/quickstyle/simple1" qsCatId="simple" csTypeId="urn:microsoft.com/office/officeart/2005/8/colors/colorful1#2" csCatId="colorful" phldr="1"/>
      <dgm:spPr/>
    </dgm:pt>
    <dgm:pt modelId="{E1EBE2D2-1788-42FD-BE5C-F04EF5EE926C}">
      <dgm:prSet phldrT="[Text]" custT="1"/>
      <dgm:spPr>
        <a:solidFill>
          <a:srgbClr val="F729FF"/>
        </a:solidFill>
      </dgm:spPr>
      <dgm:t>
        <a:bodyPr/>
        <a:lstStyle/>
        <a:p>
          <a:r>
            <a:rPr lang="en-US" sz="1400" b="1" dirty="0" smtClean="0">
              <a:latin typeface="+mn-lt"/>
            </a:rPr>
            <a:t>Order Taking/Direct Sales</a:t>
          </a:r>
          <a:endParaRPr lang="en-US" sz="1400" b="1" dirty="0">
            <a:latin typeface="+mn-lt"/>
          </a:endParaRPr>
        </a:p>
      </dgm:t>
    </dgm:pt>
    <dgm:pt modelId="{E2F6717B-BA86-4DE6-878B-1252085019B9}" type="parTrans" cxnId="{7578EF75-33D0-4ABC-964A-40A53ECC136F}">
      <dgm:prSet/>
      <dgm:spPr/>
      <dgm:t>
        <a:bodyPr/>
        <a:lstStyle/>
        <a:p>
          <a:endParaRPr lang="en-US">
            <a:latin typeface="+mn-lt"/>
          </a:endParaRPr>
        </a:p>
      </dgm:t>
    </dgm:pt>
    <dgm:pt modelId="{7BB2B676-7A72-4EB6-B1A0-4456A3F7D0BC}" type="sibTrans" cxnId="{7578EF75-33D0-4ABC-964A-40A53ECC136F}">
      <dgm:prSet/>
      <dgm:spPr/>
      <dgm:t>
        <a:bodyPr/>
        <a:lstStyle/>
        <a:p>
          <a:endParaRPr lang="en-US">
            <a:latin typeface="+mn-lt"/>
          </a:endParaRPr>
        </a:p>
      </dgm:t>
    </dgm:pt>
    <dgm:pt modelId="{97507CAC-831D-41E7-A649-2E5D064539E6}">
      <dgm:prSet phldrT="[Text]" custT="1"/>
      <dgm:spPr>
        <a:solidFill>
          <a:srgbClr val="009639"/>
        </a:solidFill>
      </dgm:spPr>
      <dgm:t>
        <a:bodyPr/>
        <a:lstStyle/>
        <a:p>
          <a:r>
            <a:rPr lang="en-US" sz="1400" b="1" dirty="0" smtClean="0">
              <a:latin typeface="+mn-lt"/>
            </a:rPr>
            <a:t>Booth Sales</a:t>
          </a:r>
          <a:endParaRPr lang="en-US" sz="1400" b="1" dirty="0">
            <a:latin typeface="+mn-lt"/>
          </a:endParaRPr>
        </a:p>
      </dgm:t>
    </dgm:pt>
    <dgm:pt modelId="{54D93A99-92D9-4836-B997-E6221CFFB119}" type="parTrans" cxnId="{AFEFE820-AEDA-4BE2-8BB5-919149D7CB37}">
      <dgm:prSet/>
      <dgm:spPr/>
      <dgm:t>
        <a:bodyPr/>
        <a:lstStyle/>
        <a:p>
          <a:endParaRPr lang="en-US">
            <a:latin typeface="+mn-lt"/>
          </a:endParaRPr>
        </a:p>
      </dgm:t>
    </dgm:pt>
    <dgm:pt modelId="{7CEFB8BA-C56C-490C-B2F2-7CF30D8048F2}" type="sibTrans" cxnId="{AFEFE820-AEDA-4BE2-8BB5-919149D7CB37}">
      <dgm:prSet/>
      <dgm:spPr/>
      <dgm:t>
        <a:bodyPr/>
        <a:lstStyle/>
        <a:p>
          <a:endParaRPr lang="en-US">
            <a:latin typeface="+mn-lt"/>
          </a:endParaRPr>
        </a:p>
      </dgm:t>
    </dgm:pt>
    <dgm:pt modelId="{7C0B702F-695E-4D86-A66A-72907E5C37C0}">
      <dgm:prSet phldrT="[Text]" custT="1"/>
      <dgm:spPr>
        <a:solidFill>
          <a:srgbClr val="009CD7"/>
        </a:solidFill>
      </dgm:spPr>
      <dgm:t>
        <a:bodyPr/>
        <a:lstStyle/>
        <a:p>
          <a:r>
            <a:rPr lang="en-US" sz="1400" b="1" dirty="0" smtClean="0">
              <a:latin typeface="+mn-lt"/>
            </a:rPr>
            <a:t>Online Marketing</a:t>
          </a:r>
          <a:endParaRPr lang="en-US" sz="1400" b="1" dirty="0">
            <a:latin typeface="+mn-lt"/>
          </a:endParaRPr>
        </a:p>
      </dgm:t>
    </dgm:pt>
    <dgm:pt modelId="{A09A2F05-4143-42DF-A991-7F104D697E49}" type="parTrans" cxnId="{5811B067-F65A-4E7B-B34D-768E417D7AE9}">
      <dgm:prSet/>
      <dgm:spPr/>
      <dgm:t>
        <a:bodyPr/>
        <a:lstStyle/>
        <a:p>
          <a:endParaRPr lang="en-US">
            <a:latin typeface="+mn-lt"/>
          </a:endParaRPr>
        </a:p>
      </dgm:t>
    </dgm:pt>
    <dgm:pt modelId="{2DDA943B-7958-4984-AFBB-8E4C693F6AE1}" type="sibTrans" cxnId="{5811B067-F65A-4E7B-B34D-768E417D7AE9}">
      <dgm:prSet/>
      <dgm:spPr/>
      <dgm:t>
        <a:bodyPr/>
        <a:lstStyle/>
        <a:p>
          <a:endParaRPr lang="en-US">
            <a:latin typeface="+mn-lt"/>
          </a:endParaRPr>
        </a:p>
      </dgm:t>
    </dgm:pt>
    <dgm:pt modelId="{AE83FB09-15E9-4609-87DD-0CFB9532943E}">
      <dgm:prSet phldrT="[Text]" custT="1"/>
      <dgm:spPr>
        <a:solidFill>
          <a:srgbClr val="F7D600"/>
        </a:solidFill>
      </dgm:spPr>
      <dgm:t>
        <a:bodyPr/>
        <a:lstStyle/>
        <a:p>
          <a:r>
            <a:rPr lang="en-US" sz="1300" b="1" dirty="0" smtClean="0">
              <a:latin typeface="+mn-lt"/>
            </a:rPr>
            <a:t>COCOmobile</a:t>
          </a:r>
          <a:endParaRPr lang="en-US" sz="1300" b="1" dirty="0">
            <a:latin typeface="+mn-lt"/>
          </a:endParaRPr>
        </a:p>
      </dgm:t>
    </dgm:pt>
    <dgm:pt modelId="{8C1E148A-966E-4E49-8763-35BF2C539C07}" type="parTrans" cxnId="{9385A041-6694-4AFF-A8FD-594EBD9E42A9}">
      <dgm:prSet/>
      <dgm:spPr/>
      <dgm:t>
        <a:bodyPr/>
        <a:lstStyle/>
        <a:p>
          <a:endParaRPr lang="en-US">
            <a:latin typeface="+mn-lt"/>
          </a:endParaRPr>
        </a:p>
      </dgm:t>
    </dgm:pt>
    <dgm:pt modelId="{8512ACDC-B8C1-4D5D-AAE9-C068FD2E5B9C}" type="sibTrans" cxnId="{9385A041-6694-4AFF-A8FD-594EBD9E42A9}">
      <dgm:prSet/>
      <dgm:spPr/>
      <dgm:t>
        <a:bodyPr/>
        <a:lstStyle/>
        <a:p>
          <a:endParaRPr lang="en-US">
            <a:latin typeface="+mn-lt"/>
          </a:endParaRPr>
        </a:p>
      </dgm:t>
    </dgm:pt>
    <dgm:pt modelId="{437942C1-C065-4294-970E-F80770BCD2C1}">
      <dgm:prSet phldrT="[Text]" custT="1"/>
      <dgm:spPr>
        <a:solidFill>
          <a:srgbClr val="FF9421"/>
        </a:solidFill>
      </dgm:spPr>
      <dgm:t>
        <a:bodyPr/>
        <a:lstStyle/>
        <a:p>
          <a:r>
            <a:rPr lang="en-US" sz="1200" b="1" dirty="0" smtClean="0">
              <a:latin typeface="+mn-lt"/>
            </a:rPr>
            <a:t>COCOdirect</a:t>
          </a:r>
          <a:endParaRPr lang="en-US" sz="1200" b="1" dirty="0">
            <a:latin typeface="+mn-lt"/>
          </a:endParaRPr>
        </a:p>
      </dgm:t>
    </dgm:pt>
    <dgm:pt modelId="{B435193A-231C-49B6-85BC-7A9AE3AFE696}" type="parTrans" cxnId="{25B4FBA3-5D7A-4EEE-904B-3D517E807DA7}">
      <dgm:prSet/>
      <dgm:spPr/>
      <dgm:t>
        <a:bodyPr/>
        <a:lstStyle/>
        <a:p>
          <a:endParaRPr lang="en-US">
            <a:latin typeface="+mn-lt"/>
          </a:endParaRPr>
        </a:p>
      </dgm:t>
    </dgm:pt>
    <dgm:pt modelId="{CB6D2CA4-66A0-4631-A722-44BEE5ACE80D}" type="sibTrans" cxnId="{25B4FBA3-5D7A-4EEE-904B-3D517E807DA7}">
      <dgm:prSet/>
      <dgm:spPr/>
      <dgm:t>
        <a:bodyPr/>
        <a:lstStyle/>
        <a:p>
          <a:endParaRPr lang="en-US">
            <a:latin typeface="+mn-lt"/>
          </a:endParaRPr>
        </a:p>
      </dgm:t>
    </dgm:pt>
    <dgm:pt modelId="{5BF27273-54A4-45DE-A8D1-CF030F4355C2}" type="pres">
      <dgm:prSet presAssocID="{14F4426E-4B16-493F-981F-80B225811A50}" presName="cycle" presStyleCnt="0">
        <dgm:presLayoutVars>
          <dgm:dir/>
          <dgm:resizeHandles val="exact"/>
        </dgm:presLayoutVars>
      </dgm:prSet>
      <dgm:spPr/>
    </dgm:pt>
    <dgm:pt modelId="{3726C891-0A9A-48E8-BB9A-AC447FFBB12B}" type="pres">
      <dgm:prSet presAssocID="{E1EBE2D2-1788-42FD-BE5C-F04EF5EE926C}" presName="node" presStyleLbl="node1" presStyleIdx="0" presStyleCnt="5" custScaleX="128342">
        <dgm:presLayoutVars>
          <dgm:bulletEnabled val="1"/>
        </dgm:presLayoutVars>
      </dgm:prSet>
      <dgm:spPr/>
      <dgm:t>
        <a:bodyPr/>
        <a:lstStyle/>
        <a:p>
          <a:endParaRPr lang="en-US"/>
        </a:p>
      </dgm:t>
    </dgm:pt>
    <dgm:pt modelId="{01F7A03E-DD9F-4E0D-A01E-7969FA3EDE36}" type="pres">
      <dgm:prSet presAssocID="{E1EBE2D2-1788-42FD-BE5C-F04EF5EE926C}" presName="spNode" presStyleCnt="0"/>
      <dgm:spPr/>
    </dgm:pt>
    <dgm:pt modelId="{FFCE4255-D622-430D-98A5-5B190D237C7B}" type="pres">
      <dgm:prSet presAssocID="{7BB2B676-7A72-4EB6-B1A0-4456A3F7D0BC}" presName="sibTrans" presStyleLbl="sibTrans1D1" presStyleIdx="0" presStyleCnt="5"/>
      <dgm:spPr/>
      <dgm:t>
        <a:bodyPr/>
        <a:lstStyle/>
        <a:p>
          <a:endParaRPr lang="en-US"/>
        </a:p>
      </dgm:t>
    </dgm:pt>
    <dgm:pt modelId="{F9FAA15F-56DC-4AA5-80BB-5D19A874FD99}" type="pres">
      <dgm:prSet presAssocID="{7C0B702F-695E-4D86-A66A-72907E5C37C0}" presName="node" presStyleLbl="node1" presStyleIdx="1" presStyleCnt="5" custScaleX="130654">
        <dgm:presLayoutVars>
          <dgm:bulletEnabled val="1"/>
        </dgm:presLayoutVars>
      </dgm:prSet>
      <dgm:spPr/>
      <dgm:t>
        <a:bodyPr/>
        <a:lstStyle/>
        <a:p>
          <a:endParaRPr lang="en-US"/>
        </a:p>
      </dgm:t>
    </dgm:pt>
    <dgm:pt modelId="{166BDC37-8454-4C2F-92D1-8CC4EB36A94C}" type="pres">
      <dgm:prSet presAssocID="{7C0B702F-695E-4D86-A66A-72907E5C37C0}" presName="spNode" presStyleCnt="0"/>
      <dgm:spPr/>
    </dgm:pt>
    <dgm:pt modelId="{2865A0F2-2A87-402A-8E11-647DC5A8548A}" type="pres">
      <dgm:prSet presAssocID="{2DDA943B-7958-4984-AFBB-8E4C693F6AE1}" presName="sibTrans" presStyleLbl="sibTrans1D1" presStyleIdx="1" presStyleCnt="5"/>
      <dgm:spPr/>
      <dgm:t>
        <a:bodyPr/>
        <a:lstStyle/>
        <a:p>
          <a:endParaRPr lang="en-US"/>
        </a:p>
      </dgm:t>
    </dgm:pt>
    <dgm:pt modelId="{F14A3AFA-27EB-408B-8E90-A2AB2E55F333}" type="pres">
      <dgm:prSet presAssocID="{97507CAC-831D-41E7-A649-2E5D064539E6}" presName="node" presStyleLbl="node1" presStyleIdx="2" presStyleCnt="5" custScaleX="129043">
        <dgm:presLayoutVars>
          <dgm:bulletEnabled val="1"/>
        </dgm:presLayoutVars>
      </dgm:prSet>
      <dgm:spPr/>
      <dgm:t>
        <a:bodyPr/>
        <a:lstStyle/>
        <a:p>
          <a:endParaRPr lang="en-US"/>
        </a:p>
      </dgm:t>
    </dgm:pt>
    <dgm:pt modelId="{D1D220C1-4F57-4A91-A0FE-CD767D67FEF5}" type="pres">
      <dgm:prSet presAssocID="{97507CAC-831D-41E7-A649-2E5D064539E6}" presName="spNode" presStyleCnt="0"/>
      <dgm:spPr/>
    </dgm:pt>
    <dgm:pt modelId="{C061402B-2910-4A8C-9E9E-A3B27837F399}" type="pres">
      <dgm:prSet presAssocID="{7CEFB8BA-C56C-490C-B2F2-7CF30D8048F2}" presName="sibTrans" presStyleLbl="sibTrans1D1" presStyleIdx="2" presStyleCnt="5"/>
      <dgm:spPr/>
      <dgm:t>
        <a:bodyPr/>
        <a:lstStyle/>
        <a:p>
          <a:endParaRPr lang="en-US"/>
        </a:p>
      </dgm:t>
    </dgm:pt>
    <dgm:pt modelId="{269B6EBB-BB03-4E55-BC27-FBF9C967FE78}" type="pres">
      <dgm:prSet presAssocID="{AE83FB09-15E9-4609-87DD-0CFB9532943E}" presName="node" presStyleLbl="node1" presStyleIdx="3" presStyleCnt="5" custScaleX="126029">
        <dgm:presLayoutVars>
          <dgm:bulletEnabled val="1"/>
        </dgm:presLayoutVars>
      </dgm:prSet>
      <dgm:spPr/>
      <dgm:t>
        <a:bodyPr/>
        <a:lstStyle/>
        <a:p>
          <a:endParaRPr lang="en-US"/>
        </a:p>
      </dgm:t>
    </dgm:pt>
    <dgm:pt modelId="{48ECDD1A-CFD4-4063-8B23-873BDD521AEA}" type="pres">
      <dgm:prSet presAssocID="{AE83FB09-15E9-4609-87DD-0CFB9532943E}" presName="spNode" presStyleCnt="0"/>
      <dgm:spPr/>
    </dgm:pt>
    <dgm:pt modelId="{B2364403-3A86-448D-9C33-57EC03716AD9}" type="pres">
      <dgm:prSet presAssocID="{8512ACDC-B8C1-4D5D-AAE9-C068FD2E5B9C}" presName="sibTrans" presStyleLbl="sibTrans1D1" presStyleIdx="3" presStyleCnt="5"/>
      <dgm:spPr/>
      <dgm:t>
        <a:bodyPr/>
        <a:lstStyle/>
        <a:p>
          <a:endParaRPr lang="en-US"/>
        </a:p>
      </dgm:t>
    </dgm:pt>
    <dgm:pt modelId="{58C3456D-7BE8-4324-87D1-BAA9F0999552}" type="pres">
      <dgm:prSet presAssocID="{437942C1-C065-4294-970E-F80770BCD2C1}" presName="node" presStyleLbl="node1" presStyleIdx="4" presStyleCnt="5" custScaleX="117982" custRadScaleRad="95873" custRadScaleInc="-4340">
        <dgm:presLayoutVars>
          <dgm:bulletEnabled val="1"/>
        </dgm:presLayoutVars>
      </dgm:prSet>
      <dgm:spPr/>
      <dgm:t>
        <a:bodyPr/>
        <a:lstStyle/>
        <a:p>
          <a:endParaRPr lang="en-US"/>
        </a:p>
      </dgm:t>
    </dgm:pt>
    <dgm:pt modelId="{E0AEB1CC-1CD8-480F-A779-991B16BC5B3A}" type="pres">
      <dgm:prSet presAssocID="{437942C1-C065-4294-970E-F80770BCD2C1}" presName="spNode" presStyleCnt="0"/>
      <dgm:spPr/>
    </dgm:pt>
    <dgm:pt modelId="{2D234626-DC9E-49E3-94B4-64D35EBE2701}" type="pres">
      <dgm:prSet presAssocID="{CB6D2CA4-66A0-4631-A722-44BEE5ACE80D}" presName="sibTrans" presStyleLbl="sibTrans1D1" presStyleIdx="4" presStyleCnt="5"/>
      <dgm:spPr/>
      <dgm:t>
        <a:bodyPr/>
        <a:lstStyle/>
        <a:p>
          <a:endParaRPr lang="en-US"/>
        </a:p>
      </dgm:t>
    </dgm:pt>
  </dgm:ptLst>
  <dgm:cxnLst>
    <dgm:cxn modelId="{7578EF75-33D0-4ABC-964A-40A53ECC136F}" srcId="{14F4426E-4B16-493F-981F-80B225811A50}" destId="{E1EBE2D2-1788-42FD-BE5C-F04EF5EE926C}" srcOrd="0" destOrd="0" parTransId="{E2F6717B-BA86-4DE6-878B-1252085019B9}" sibTransId="{7BB2B676-7A72-4EB6-B1A0-4456A3F7D0BC}"/>
    <dgm:cxn modelId="{3720F7CF-82DF-4FAC-8A50-6CD366DBC68B}" type="presOf" srcId="{7BB2B676-7A72-4EB6-B1A0-4456A3F7D0BC}" destId="{FFCE4255-D622-430D-98A5-5B190D237C7B}" srcOrd="0" destOrd="0" presId="urn:microsoft.com/office/officeart/2005/8/layout/cycle6"/>
    <dgm:cxn modelId="{9385A041-6694-4AFF-A8FD-594EBD9E42A9}" srcId="{14F4426E-4B16-493F-981F-80B225811A50}" destId="{AE83FB09-15E9-4609-87DD-0CFB9532943E}" srcOrd="3" destOrd="0" parTransId="{8C1E148A-966E-4E49-8763-35BF2C539C07}" sibTransId="{8512ACDC-B8C1-4D5D-AAE9-C068FD2E5B9C}"/>
    <dgm:cxn modelId="{CA14C9B4-2388-418D-B4A6-EEA7B665BE4C}" type="presOf" srcId="{E1EBE2D2-1788-42FD-BE5C-F04EF5EE926C}" destId="{3726C891-0A9A-48E8-BB9A-AC447FFBB12B}" srcOrd="0" destOrd="0" presId="urn:microsoft.com/office/officeart/2005/8/layout/cycle6"/>
    <dgm:cxn modelId="{402C46B5-F635-4FF9-914A-FE02540F7133}" type="presOf" srcId="{8512ACDC-B8C1-4D5D-AAE9-C068FD2E5B9C}" destId="{B2364403-3A86-448D-9C33-57EC03716AD9}" srcOrd="0" destOrd="0" presId="urn:microsoft.com/office/officeart/2005/8/layout/cycle6"/>
    <dgm:cxn modelId="{66D2E286-4B65-4FB3-B53A-8AEB8115811A}" type="presOf" srcId="{437942C1-C065-4294-970E-F80770BCD2C1}" destId="{58C3456D-7BE8-4324-87D1-BAA9F0999552}" srcOrd="0" destOrd="0" presId="urn:microsoft.com/office/officeart/2005/8/layout/cycle6"/>
    <dgm:cxn modelId="{DE97928E-1701-4E59-A9B1-6153039C2E8E}" type="presOf" srcId="{7C0B702F-695E-4D86-A66A-72907E5C37C0}" destId="{F9FAA15F-56DC-4AA5-80BB-5D19A874FD99}" srcOrd="0" destOrd="0" presId="urn:microsoft.com/office/officeart/2005/8/layout/cycle6"/>
    <dgm:cxn modelId="{C5F94DBD-49C9-4B54-838C-32C918520E10}" type="presOf" srcId="{14F4426E-4B16-493F-981F-80B225811A50}" destId="{5BF27273-54A4-45DE-A8D1-CF030F4355C2}" srcOrd="0" destOrd="0" presId="urn:microsoft.com/office/officeart/2005/8/layout/cycle6"/>
    <dgm:cxn modelId="{5811B067-F65A-4E7B-B34D-768E417D7AE9}" srcId="{14F4426E-4B16-493F-981F-80B225811A50}" destId="{7C0B702F-695E-4D86-A66A-72907E5C37C0}" srcOrd="1" destOrd="0" parTransId="{A09A2F05-4143-42DF-A991-7F104D697E49}" sibTransId="{2DDA943B-7958-4984-AFBB-8E4C693F6AE1}"/>
    <dgm:cxn modelId="{372C7BE4-35B2-494A-A7CB-65828610EB36}" type="presOf" srcId="{CB6D2CA4-66A0-4631-A722-44BEE5ACE80D}" destId="{2D234626-DC9E-49E3-94B4-64D35EBE2701}" srcOrd="0" destOrd="0" presId="urn:microsoft.com/office/officeart/2005/8/layout/cycle6"/>
    <dgm:cxn modelId="{078519C3-8BEF-4A2A-B33B-4DE859746C8A}" type="presOf" srcId="{97507CAC-831D-41E7-A649-2E5D064539E6}" destId="{F14A3AFA-27EB-408B-8E90-A2AB2E55F333}" srcOrd="0" destOrd="0" presId="urn:microsoft.com/office/officeart/2005/8/layout/cycle6"/>
    <dgm:cxn modelId="{51777A61-C4FE-49F3-A6E7-A200044D22A1}" type="presOf" srcId="{2DDA943B-7958-4984-AFBB-8E4C693F6AE1}" destId="{2865A0F2-2A87-402A-8E11-647DC5A8548A}" srcOrd="0" destOrd="0" presId="urn:microsoft.com/office/officeart/2005/8/layout/cycle6"/>
    <dgm:cxn modelId="{AFEFE820-AEDA-4BE2-8BB5-919149D7CB37}" srcId="{14F4426E-4B16-493F-981F-80B225811A50}" destId="{97507CAC-831D-41E7-A649-2E5D064539E6}" srcOrd="2" destOrd="0" parTransId="{54D93A99-92D9-4836-B997-E6221CFFB119}" sibTransId="{7CEFB8BA-C56C-490C-B2F2-7CF30D8048F2}"/>
    <dgm:cxn modelId="{FCBF71DF-BEC9-4FE7-B04C-E66C542B1168}" type="presOf" srcId="{AE83FB09-15E9-4609-87DD-0CFB9532943E}" destId="{269B6EBB-BB03-4E55-BC27-FBF9C967FE78}" srcOrd="0" destOrd="0" presId="urn:microsoft.com/office/officeart/2005/8/layout/cycle6"/>
    <dgm:cxn modelId="{8A70D933-1505-4481-A6D1-1C3AEA22118E}" type="presOf" srcId="{7CEFB8BA-C56C-490C-B2F2-7CF30D8048F2}" destId="{C061402B-2910-4A8C-9E9E-A3B27837F399}" srcOrd="0" destOrd="0" presId="urn:microsoft.com/office/officeart/2005/8/layout/cycle6"/>
    <dgm:cxn modelId="{25B4FBA3-5D7A-4EEE-904B-3D517E807DA7}" srcId="{14F4426E-4B16-493F-981F-80B225811A50}" destId="{437942C1-C065-4294-970E-F80770BCD2C1}" srcOrd="4" destOrd="0" parTransId="{B435193A-231C-49B6-85BC-7A9AE3AFE696}" sibTransId="{CB6D2CA4-66A0-4631-A722-44BEE5ACE80D}"/>
    <dgm:cxn modelId="{06D2FADD-9974-450D-A390-D71299E636F5}" type="presParOf" srcId="{5BF27273-54A4-45DE-A8D1-CF030F4355C2}" destId="{3726C891-0A9A-48E8-BB9A-AC447FFBB12B}" srcOrd="0" destOrd="0" presId="urn:microsoft.com/office/officeart/2005/8/layout/cycle6"/>
    <dgm:cxn modelId="{02765C7A-051C-44B7-8268-D0B3875B359E}" type="presParOf" srcId="{5BF27273-54A4-45DE-A8D1-CF030F4355C2}" destId="{01F7A03E-DD9F-4E0D-A01E-7969FA3EDE36}" srcOrd="1" destOrd="0" presId="urn:microsoft.com/office/officeart/2005/8/layout/cycle6"/>
    <dgm:cxn modelId="{D0261955-31DF-433D-932D-E93493F1111D}" type="presParOf" srcId="{5BF27273-54A4-45DE-A8D1-CF030F4355C2}" destId="{FFCE4255-D622-430D-98A5-5B190D237C7B}" srcOrd="2" destOrd="0" presId="urn:microsoft.com/office/officeart/2005/8/layout/cycle6"/>
    <dgm:cxn modelId="{B4363C4E-BE05-4781-87D2-417E17E106F6}" type="presParOf" srcId="{5BF27273-54A4-45DE-A8D1-CF030F4355C2}" destId="{F9FAA15F-56DC-4AA5-80BB-5D19A874FD99}" srcOrd="3" destOrd="0" presId="urn:microsoft.com/office/officeart/2005/8/layout/cycle6"/>
    <dgm:cxn modelId="{2DF25EB5-090E-4F2F-9816-9B9A074BF3D5}" type="presParOf" srcId="{5BF27273-54A4-45DE-A8D1-CF030F4355C2}" destId="{166BDC37-8454-4C2F-92D1-8CC4EB36A94C}" srcOrd="4" destOrd="0" presId="urn:microsoft.com/office/officeart/2005/8/layout/cycle6"/>
    <dgm:cxn modelId="{F7CC73F0-C1F0-4DC0-A2E0-9E177093175B}" type="presParOf" srcId="{5BF27273-54A4-45DE-A8D1-CF030F4355C2}" destId="{2865A0F2-2A87-402A-8E11-647DC5A8548A}" srcOrd="5" destOrd="0" presId="urn:microsoft.com/office/officeart/2005/8/layout/cycle6"/>
    <dgm:cxn modelId="{57A02263-8481-4D07-9931-4B8C9B754826}" type="presParOf" srcId="{5BF27273-54A4-45DE-A8D1-CF030F4355C2}" destId="{F14A3AFA-27EB-408B-8E90-A2AB2E55F333}" srcOrd="6" destOrd="0" presId="urn:microsoft.com/office/officeart/2005/8/layout/cycle6"/>
    <dgm:cxn modelId="{5F95711A-AE4E-41E6-BD13-F5FB96F95553}" type="presParOf" srcId="{5BF27273-54A4-45DE-A8D1-CF030F4355C2}" destId="{D1D220C1-4F57-4A91-A0FE-CD767D67FEF5}" srcOrd="7" destOrd="0" presId="urn:microsoft.com/office/officeart/2005/8/layout/cycle6"/>
    <dgm:cxn modelId="{D21067B8-A403-4C37-BB19-4B1243275DB0}" type="presParOf" srcId="{5BF27273-54A4-45DE-A8D1-CF030F4355C2}" destId="{C061402B-2910-4A8C-9E9E-A3B27837F399}" srcOrd="8" destOrd="0" presId="urn:microsoft.com/office/officeart/2005/8/layout/cycle6"/>
    <dgm:cxn modelId="{BB771A95-68F4-436C-A611-CF45AC024D3A}" type="presParOf" srcId="{5BF27273-54A4-45DE-A8D1-CF030F4355C2}" destId="{269B6EBB-BB03-4E55-BC27-FBF9C967FE78}" srcOrd="9" destOrd="0" presId="urn:microsoft.com/office/officeart/2005/8/layout/cycle6"/>
    <dgm:cxn modelId="{73896749-5B0F-4383-A464-CCD04C07D8E6}" type="presParOf" srcId="{5BF27273-54A4-45DE-A8D1-CF030F4355C2}" destId="{48ECDD1A-CFD4-4063-8B23-873BDD521AEA}" srcOrd="10" destOrd="0" presId="urn:microsoft.com/office/officeart/2005/8/layout/cycle6"/>
    <dgm:cxn modelId="{8C76AD75-078D-4F6A-852A-BF5E6B8DC704}" type="presParOf" srcId="{5BF27273-54A4-45DE-A8D1-CF030F4355C2}" destId="{B2364403-3A86-448D-9C33-57EC03716AD9}" srcOrd="11" destOrd="0" presId="urn:microsoft.com/office/officeart/2005/8/layout/cycle6"/>
    <dgm:cxn modelId="{EC4B3B4E-B0A4-4941-B1D1-BE1AF81611BD}" type="presParOf" srcId="{5BF27273-54A4-45DE-A8D1-CF030F4355C2}" destId="{58C3456D-7BE8-4324-87D1-BAA9F0999552}" srcOrd="12" destOrd="0" presId="urn:microsoft.com/office/officeart/2005/8/layout/cycle6"/>
    <dgm:cxn modelId="{BB416F01-4E4B-4D79-9847-164E4EEF8DC1}" type="presParOf" srcId="{5BF27273-54A4-45DE-A8D1-CF030F4355C2}" destId="{E0AEB1CC-1CD8-480F-A779-991B16BC5B3A}" srcOrd="13" destOrd="0" presId="urn:microsoft.com/office/officeart/2005/8/layout/cycle6"/>
    <dgm:cxn modelId="{51B197C0-0C79-4B88-9B03-21512152ED87}" type="presParOf" srcId="{5BF27273-54A4-45DE-A8D1-CF030F4355C2}" destId="{2D234626-DC9E-49E3-94B4-64D35EBE2701}"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6C891-0A9A-48E8-BB9A-AC447FFBB12B}">
      <dsp:nvSpPr>
        <dsp:cNvPr id="0" name=""/>
        <dsp:cNvSpPr/>
      </dsp:nvSpPr>
      <dsp:spPr>
        <a:xfrm>
          <a:off x="3365259" y="1263"/>
          <a:ext cx="1428556" cy="723505"/>
        </a:xfrm>
        <a:prstGeom prst="roundRect">
          <a:avLst/>
        </a:prstGeom>
        <a:solidFill>
          <a:srgbClr val="F72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mn-lt"/>
            </a:rPr>
            <a:t>Order Taking/Direct Sales</a:t>
          </a:r>
          <a:endParaRPr lang="en-US" sz="1400" b="1" kern="1200" dirty="0">
            <a:latin typeface="+mn-lt"/>
          </a:endParaRPr>
        </a:p>
      </dsp:txBody>
      <dsp:txXfrm>
        <a:off x="3400578" y="36582"/>
        <a:ext cx="1357918" cy="652867"/>
      </dsp:txXfrm>
    </dsp:sp>
    <dsp:sp modelId="{FFCE4255-D622-430D-98A5-5B190D237C7B}">
      <dsp:nvSpPr>
        <dsp:cNvPr id="0" name=""/>
        <dsp:cNvSpPr/>
      </dsp:nvSpPr>
      <dsp:spPr>
        <a:xfrm>
          <a:off x="2631424" y="363016"/>
          <a:ext cx="2896224" cy="2896224"/>
        </a:xfrm>
        <a:custGeom>
          <a:avLst/>
          <a:gdLst/>
          <a:ahLst/>
          <a:cxnLst/>
          <a:rect l="0" t="0" r="0" b="0"/>
          <a:pathLst>
            <a:path>
              <a:moveTo>
                <a:pt x="2168151" y="191699"/>
              </a:moveTo>
              <a:arcTo wR="1448112" hR="1448112" stAng="17988998" swAng="1556778"/>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9FAA15F-56DC-4AA5-80BB-5D19A874FD99}">
      <dsp:nvSpPr>
        <dsp:cNvPr id="0" name=""/>
        <dsp:cNvSpPr/>
      </dsp:nvSpPr>
      <dsp:spPr>
        <a:xfrm>
          <a:off x="4729628" y="1001884"/>
          <a:ext cx="1454290" cy="723505"/>
        </a:xfrm>
        <a:prstGeom prst="roundRect">
          <a:avLst/>
        </a:prstGeom>
        <a:solidFill>
          <a:srgbClr val="009CD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mn-lt"/>
            </a:rPr>
            <a:t>Online Marketing</a:t>
          </a:r>
          <a:endParaRPr lang="en-US" sz="1400" b="1" kern="1200" dirty="0">
            <a:latin typeface="+mn-lt"/>
          </a:endParaRPr>
        </a:p>
      </dsp:txBody>
      <dsp:txXfrm>
        <a:off x="4764947" y="1037203"/>
        <a:ext cx="1383652" cy="652867"/>
      </dsp:txXfrm>
    </dsp:sp>
    <dsp:sp modelId="{2865A0F2-2A87-402A-8E11-647DC5A8548A}">
      <dsp:nvSpPr>
        <dsp:cNvPr id="0" name=""/>
        <dsp:cNvSpPr/>
      </dsp:nvSpPr>
      <dsp:spPr>
        <a:xfrm>
          <a:off x="2631424" y="363016"/>
          <a:ext cx="2896224" cy="2896224"/>
        </a:xfrm>
        <a:custGeom>
          <a:avLst/>
          <a:gdLst/>
          <a:ahLst/>
          <a:cxnLst/>
          <a:rect l="0" t="0" r="0" b="0"/>
          <a:pathLst>
            <a:path>
              <a:moveTo>
                <a:pt x="2894204" y="1371643"/>
              </a:moveTo>
              <a:arcTo wR="1448112" hR="1448112" stAng="21418383" swAng="2199635"/>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14A3AFA-27EB-408B-8E90-A2AB2E55F333}">
      <dsp:nvSpPr>
        <dsp:cNvPr id="0" name=""/>
        <dsp:cNvSpPr/>
      </dsp:nvSpPr>
      <dsp:spPr>
        <a:xfrm>
          <a:off x="4212537" y="2620923"/>
          <a:ext cx="1436358" cy="723505"/>
        </a:xfrm>
        <a:prstGeom prst="roundRect">
          <a:avLst/>
        </a:prstGeom>
        <a:solidFill>
          <a:srgbClr val="00963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smtClean="0">
              <a:latin typeface="+mn-lt"/>
            </a:rPr>
            <a:t>Booth Sales</a:t>
          </a:r>
          <a:endParaRPr lang="en-US" sz="1400" b="1" kern="1200" dirty="0">
            <a:latin typeface="+mn-lt"/>
          </a:endParaRPr>
        </a:p>
      </dsp:txBody>
      <dsp:txXfrm>
        <a:off x="4247856" y="2656242"/>
        <a:ext cx="1365720" cy="652867"/>
      </dsp:txXfrm>
    </dsp:sp>
    <dsp:sp modelId="{C061402B-2910-4A8C-9E9E-A3B27837F399}">
      <dsp:nvSpPr>
        <dsp:cNvPr id="0" name=""/>
        <dsp:cNvSpPr/>
      </dsp:nvSpPr>
      <dsp:spPr>
        <a:xfrm>
          <a:off x="2631424" y="363016"/>
          <a:ext cx="2896224" cy="2896224"/>
        </a:xfrm>
        <a:custGeom>
          <a:avLst/>
          <a:gdLst/>
          <a:ahLst/>
          <a:cxnLst/>
          <a:rect l="0" t="0" r="0" b="0"/>
          <a:pathLst>
            <a:path>
              <a:moveTo>
                <a:pt x="1578296" y="2890361"/>
              </a:moveTo>
              <a:arcTo wR="1448112" hR="1448112" stAng="5090533" swAng="658947"/>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69B6EBB-BB03-4E55-BC27-FBF9C967FE78}">
      <dsp:nvSpPr>
        <dsp:cNvPr id="0" name=""/>
        <dsp:cNvSpPr/>
      </dsp:nvSpPr>
      <dsp:spPr>
        <a:xfrm>
          <a:off x="2526952" y="2620923"/>
          <a:ext cx="1402810" cy="723505"/>
        </a:xfrm>
        <a:prstGeom prst="roundRect">
          <a:avLst/>
        </a:prstGeom>
        <a:solidFill>
          <a:srgbClr val="F7D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b="1" kern="1200" dirty="0" smtClean="0">
              <a:latin typeface="+mn-lt"/>
            </a:rPr>
            <a:t>COCOmobile</a:t>
          </a:r>
          <a:endParaRPr lang="en-US" sz="1300" b="1" kern="1200" dirty="0">
            <a:latin typeface="+mn-lt"/>
          </a:endParaRPr>
        </a:p>
      </dsp:txBody>
      <dsp:txXfrm>
        <a:off x="2562271" y="2656242"/>
        <a:ext cx="1332172" cy="652867"/>
      </dsp:txXfrm>
    </dsp:sp>
    <dsp:sp modelId="{B2364403-3A86-448D-9C33-57EC03716AD9}">
      <dsp:nvSpPr>
        <dsp:cNvPr id="0" name=""/>
        <dsp:cNvSpPr/>
      </dsp:nvSpPr>
      <dsp:spPr>
        <a:xfrm>
          <a:off x="2685959" y="450417"/>
          <a:ext cx="2896224" cy="2896224"/>
        </a:xfrm>
        <a:custGeom>
          <a:avLst/>
          <a:gdLst/>
          <a:ahLst/>
          <a:cxnLst/>
          <a:rect l="0" t="0" r="0" b="0"/>
          <a:pathLst>
            <a:path>
              <a:moveTo>
                <a:pt x="188718" y="2162924"/>
              </a:moveTo>
              <a:arcTo wR="1448112" hR="1448112" stAng="9025287" swAng="2064437"/>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8C3456D-7BE8-4324-87D1-BAA9F0999552}">
      <dsp:nvSpPr>
        <dsp:cNvPr id="0" name=""/>
        <dsp:cNvSpPr/>
      </dsp:nvSpPr>
      <dsp:spPr>
        <a:xfrm>
          <a:off x="2094938" y="1044426"/>
          <a:ext cx="1313240" cy="723505"/>
        </a:xfrm>
        <a:prstGeom prst="roundRect">
          <a:avLst/>
        </a:prstGeom>
        <a:solidFill>
          <a:srgbClr val="FF942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mn-lt"/>
            </a:rPr>
            <a:t>COCOdirect</a:t>
          </a:r>
          <a:endParaRPr lang="en-US" sz="1200" b="1" kern="1200" dirty="0">
            <a:latin typeface="+mn-lt"/>
          </a:endParaRPr>
        </a:p>
      </dsp:txBody>
      <dsp:txXfrm>
        <a:off x="2130257" y="1079745"/>
        <a:ext cx="1242602" cy="652867"/>
      </dsp:txXfrm>
    </dsp:sp>
    <dsp:sp modelId="{2D234626-DC9E-49E3-94B4-64D35EBE2701}">
      <dsp:nvSpPr>
        <dsp:cNvPr id="0" name=""/>
        <dsp:cNvSpPr/>
      </dsp:nvSpPr>
      <dsp:spPr>
        <a:xfrm>
          <a:off x="2743920" y="292215"/>
          <a:ext cx="2896224" cy="2896224"/>
        </a:xfrm>
        <a:custGeom>
          <a:avLst/>
          <a:gdLst/>
          <a:ahLst/>
          <a:cxnLst/>
          <a:rect l="0" t="0" r="0" b="0"/>
          <a:pathLst>
            <a:path>
              <a:moveTo>
                <a:pt x="181370" y="746404"/>
              </a:moveTo>
              <a:arcTo wR="1448112" hR="1448112" stAng="12539049" swAng="1556300"/>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401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910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ahoma" pitchFamily="34" charset="0"/>
        <a:ea typeface="+mn-ea"/>
        <a:cs typeface="+mn-cs"/>
      </a:defRPr>
    </a:lvl1pPr>
    <a:lvl2pPr marL="457200" algn="l" rtl="0" fontAlgn="base">
      <a:spcBef>
        <a:spcPct val="30000"/>
      </a:spcBef>
      <a:spcAft>
        <a:spcPct val="0"/>
      </a:spcAft>
      <a:defRPr sz="1200" kern="1200">
        <a:solidFill>
          <a:schemeClr val="tx1"/>
        </a:solidFill>
        <a:latin typeface="Tahoma" pitchFamily="34" charset="0"/>
        <a:ea typeface="+mn-ea"/>
        <a:cs typeface="+mn-cs"/>
      </a:defRPr>
    </a:lvl2pPr>
    <a:lvl3pPr marL="914400" algn="l" rtl="0" fontAlgn="base">
      <a:spcBef>
        <a:spcPct val="30000"/>
      </a:spcBef>
      <a:spcAft>
        <a:spcPct val="0"/>
      </a:spcAft>
      <a:defRPr sz="1200" kern="1200">
        <a:solidFill>
          <a:schemeClr val="tx1"/>
        </a:solidFill>
        <a:latin typeface="Tahoma" pitchFamily="34" charset="0"/>
        <a:ea typeface="+mn-ea"/>
        <a:cs typeface="+mn-cs"/>
      </a:defRPr>
    </a:lvl3pPr>
    <a:lvl4pPr marL="1371600" algn="l" rtl="0" fontAlgn="base">
      <a:spcBef>
        <a:spcPct val="30000"/>
      </a:spcBef>
      <a:spcAft>
        <a:spcPct val="0"/>
      </a:spcAft>
      <a:defRPr sz="1200" kern="1200">
        <a:solidFill>
          <a:schemeClr val="tx1"/>
        </a:solidFill>
        <a:latin typeface="Tahoma" pitchFamily="34" charset="0"/>
        <a:ea typeface="+mn-ea"/>
        <a:cs typeface="+mn-cs"/>
      </a:defRPr>
    </a:lvl4pPr>
    <a:lvl5pPr marL="1828800" algn="l" rtl="0" fontAlgn="base">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youtube.com/watch?v=TM2Bg_dDX2E" TargetMode="External"/><Relationship Id="rId3" Type="http://schemas.openxmlformats.org/officeDocument/2006/relationships/hyperlink" Target="http://www.abcsmartcookieu.com/index.php/program/24-7-program-resources/volunteer-magazine" TargetMode="External"/><Relationship Id="rId7" Type="http://schemas.openxmlformats.org/officeDocument/2006/relationships/hyperlink" Target="https://www.youtube.com/watch?v=yvxKubtWAec"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youtube.com/watch?v=qeNjgkedndw" TargetMode="External"/><Relationship Id="rId5" Type="http://schemas.openxmlformats.org/officeDocument/2006/relationships/hyperlink" Target="http://www.abcsmartcookieu.com/index.php/marketing/top-seller-tips/master-cookie-selling-tips" TargetMode="External"/><Relationship Id="rId4" Type="http://schemas.openxmlformats.org/officeDocument/2006/relationships/hyperlink" Target="http://www.abcsmartcookieu.com/index.php/marketing/cookie-rallies-more/cookie-universities" TargetMode="External"/><Relationship Id="rId9" Type="http://schemas.openxmlformats.org/officeDocument/2006/relationships/hyperlink" Target="http://www.abcsmartcookieu.com/index.php/marketing/cookie-rallies-more/cookie-rallie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bcsmartcookies.com/stuff/contentmgr/files/10/058797a8a729f496cb75da788ec09386/files/101510_twitterdoc_r3_v2.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pPr marL="228600" indent="-228600">
              <a:buNone/>
            </a:pPr>
            <a:r>
              <a:rPr lang="en-US" sz="1200" b="0" dirty="0" smtClean="0"/>
              <a:t>Dream,</a:t>
            </a:r>
            <a:r>
              <a:rPr lang="en-US" sz="1200" b="0" baseline="0" dirty="0" smtClean="0"/>
              <a:t> Design, Do! is the theme for this year! And the adorable hedgehog is our mascot! </a:t>
            </a:r>
            <a:endParaRPr lang="en-US" b="0" dirty="0" smtClean="0"/>
          </a:p>
          <a:p>
            <a:endParaRPr lang="en-US" dirty="0" smtClean="0"/>
          </a:p>
          <a:p>
            <a:endParaRPr lang="en-US" dirty="0"/>
          </a:p>
        </p:txBody>
      </p:sp>
    </p:spTree>
    <p:extLst>
      <p:ext uri="{BB962C8B-B14F-4D97-AF65-F5344CB8AC3E}">
        <p14:creationId xmlns:p14="http://schemas.microsoft.com/office/powerpoint/2010/main" val="3851079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fontScale="85000" lnSpcReduction="10000"/>
          </a:bodyPr>
          <a:lstStyle/>
          <a:p>
            <a:pPr eaLnBrk="1" hangingPunct="1">
              <a:lnSpc>
                <a:spcPct val="80000"/>
              </a:lnSpc>
              <a:spcBef>
                <a:spcPct val="0"/>
              </a:spcBef>
            </a:pPr>
            <a:r>
              <a:rPr lang="en-US" sz="1200" dirty="0" smtClean="0">
                <a:ea typeface="ＭＳ Ｐゴシック" pitchFamily="34" charset="-128"/>
              </a:rPr>
              <a:t>Today</a:t>
            </a:r>
            <a:r>
              <a:rPr lang="en-US" altLang="en-US" sz="1200" dirty="0" smtClean="0">
                <a:ea typeface="ＭＳ Ｐゴシック" pitchFamily="34" charset="-128"/>
              </a:rPr>
              <a:t>’</a:t>
            </a:r>
            <a:r>
              <a:rPr lang="en-US" sz="1200" dirty="0" smtClean="0">
                <a:ea typeface="ＭＳ Ｐゴシック" pitchFamily="34" charset="-128"/>
              </a:rPr>
              <a:t>s girls are on the move, and we want to support their sales efforts in a variety of ways. How do girls sell today?</a:t>
            </a:r>
          </a:p>
          <a:p>
            <a:pPr eaLnBrk="1" hangingPunct="1">
              <a:lnSpc>
                <a:spcPct val="80000"/>
              </a:lnSpc>
              <a:spcBef>
                <a:spcPct val="0"/>
              </a:spcBef>
            </a:pPr>
            <a:endParaRPr lang="en-US" sz="1200" dirty="0" smtClean="0">
              <a:ea typeface="ＭＳ Ｐゴシック" pitchFamily="34" charset="-128"/>
            </a:endParaRPr>
          </a:p>
          <a:p>
            <a:pPr eaLnBrk="1" hangingPunct="1">
              <a:lnSpc>
                <a:spcPct val="80000"/>
              </a:lnSpc>
              <a:spcBef>
                <a:spcPct val="0"/>
              </a:spcBef>
            </a:pPr>
            <a:r>
              <a:rPr lang="en-US" sz="1200" dirty="0" smtClean="0">
                <a:ea typeface="ＭＳ Ｐゴシック" pitchFamily="34" charset="-128"/>
              </a:rPr>
              <a:t>Order taking – in an order taking sale, the sale starts with girls and their order cards hitting the streets and collecting orders. But even in a direct sale, order taking has a role! If a girl is currently out of one variety, she can continue to sell and take orders to be filled at a later date for the other cookies. Or she may follow up 10–12 days after the start of the sale and take orders for additional cookies as her customers may have eaten their first purchase!</a:t>
            </a:r>
          </a:p>
          <a:p>
            <a:pPr eaLnBrk="1" hangingPunct="1">
              <a:lnSpc>
                <a:spcPct val="80000"/>
              </a:lnSpc>
              <a:spcBef>
                <a:spcPct val="0"/>
              </a:spcBef>
            </a:pPr>
            <a:endParaRPr lang="en-US" sz="1200" dirty="0" smtClean="0">
              <a:ea typeface="ＭＳ Ｐゴシック" pitchFamily="34" charset="-128"/>
            </a:endParaRPr>
          </a:p>
          <a:p>
            <a:pPr eaLnBrk="1" hangingPunct="1">
              <a:lnSpc>
                <a:spcPct val="80000"/>
              </a:lnSpc>
              <a:spcBef>
                <a:spcPct val="0"/>
              </a:spcBef>
            </a:pPr>
            <a:r>
              <a:rPr lang="en-US" sz="1200" dirty="0" smtClean="0">
                <a:ea typeface="ＭＳ Ｐゴシック" pitchFamily="34" charset="-128"/>
              </a:rPr>
              <a:t>Online marketing – in addition to using the order card to collect orders, girls can expand their customer base by using the online marketing tools. Girls can send </a:t>
            </a:r>
            <a:r>
              <a:rPr lang="en-US" sz="1200" dirty="0" err="1" smtClean="0">
                <a:ea typeface="ＭＳ Ｐゴシック" pitchFamily="34" charset="-128"/>
              </a:rPr>
              <a:t>eCards</a:t>
            </a:r>
            <a:r>
              <a:rPr lang="en-US" sz="1200" dirty="0" smtClean="0">
                <a:ea typeface="ＭＳ Ｐゴシック" pitchFamily="34" charset="-128"/>
              </a:rPr>
              <a:t> to their regular customers to collect orders and spend more </a:t>
            </a:r>
            <a:r>
              <a:rPr lang="en-US" altLang="en-US" sz="1200" dirty="0" smtClean="0">
                <a:ea typeface="ＭＳ Ｐゴシック" pitchFamily="34" charset="-128"/>
              </a:rPr>
              <a:t>“</a:t>
            </a:r>
            <a:r>
              <a:rPr lang="en-US" sz="1200" dirty="0" smtClean="0">
                <a:ea typeface="ＭＳ Ｐゴシック" pitchFamily="34" charset="-128"/>
              </a:rPr>
              <a:t>boots on the pavement</a:t>
            </a:r>
            <a:r>
              <a:rPr lang="en-US" altLang="en-US" sz="1200" dirty="0" smtClean="0">
                <a:ea typeface="ＭＳ Ｐゴシック" pitchFamily="34" charset="-128"/>
              </a:rPr>
              <a:t>”</a:t>
            </a:r>
            <a:r>
              <a:rPr lang="en-US" sz="1200" dirty="0" smtClean="0">
                <a:ea typeface="ＭＳ Ｐゴシック" pitchFamily="34" charset="-128"/>
              </a:rPr>
              <a:t> time finding new customers. She can also use the online cards to contact folks in the case of inclement weather! The online marketing option also has a </a:t>
            </a:r>
            <a:r>
              <a:rPr lang="en-US" sz="1200" dirty="0" err="1" smtClean="0">
                <a:ea typeface="ＭＳ Ｐゴシック" pitchFamily="34" charset="-128"/>
              </a:rPr>
              <a:t>COCOdirect</a:t>
            </a:r>
            <a:r>
              <a:rPr lang="en-US" sz="1200" dirty="0" smtClean="0">
                <a:ea typeface="ＭＳ Ｐゴシック" pitchFamily="34" charset="-128"/>
              </a:rPr>
              <a:t> experience – more about that in a minute.</a:t>
            </a:r>
          </a:p>
          <a:p>
            <a:pPr eaLnBrk="1" hangingPunct="1">
              <a:lnSpc>
                <a:spcPct val="80000"/>
              </a:lnSpc>
              <a:spcBef>
                <a:spcPct val="0"/>
              </a:spcBef>
            </a:pPr>
            <a:endParaRPr lang="en-US" sz="1200" dirty="0" smtClean="0">
              <a:ea typeface="ＭＳ Ｐゴシック" pitchFamily="34" charset="-128"/>
            </a:endParaRPr>
          </a:p>
          <a:p>
            <a:pPr eaLnBrk="1" hangingPunct="1">
              <a:lnSpc>
                <a:spcPct val="80000"/>
              </a:lnSpc>
              <a:spcBef>
                <a:spcPct val="0"/>
              </a:spcBef>
            </a:pPr>
            <a:r>
              <a:rPr lang="en-US" sz="1200" dirty="0" smtClean="0">
                <a:ea typeface="ＭＳ Ｐゴシック" pitchFamily="34" charset="-128"/>
              </a:rPr>
              <a:t>Direct sales – direct sales are different than booth sales. Direct sales really refer to a single transaction – the girl has cookies in hand, she sells to the customer, and collects money all in one step. Direct sales can be door to door like order taking, or it can be special event based sales like cookie caravans, where a troop goes to a new, untapped neighborhood, or cookies and milk breaks at a local business. </a:t>
            </a:r>
          </a:p>
          <a:p>
            <a:pPr eaLnBrk="1" hangingPunct="1">
              <a:lnSpc>
                <a:spcPct val="80000"/>
              </a:lnSpc>
              <a:spcBef>
                <a:spcPct val="0"/>
              </a:spcBef>
            </a:pPr>
            <a:endParaRPr lang="en-US" sz="1200" dirty="0" smtClean="0">
              <a:ea typeface="ＭＳ Ｐゴシック" pitchFamily="34" charset="-128"/>
            </a:endParaRPr>
          </a:p>
          <a:p>
            <a:pPr eaLnBrk="1" hangingPunct="1">
              <a:lnSpc>
                <a:spcPct val="80000"/>
              </a:lnSpc>
              <a:spcBef>
                <a:spcPct val="0"/>
              </a:spcBef>
            </a:pPr>
            <a:r>
              <a:rPr lang="en-US" sz="1200" dirty="0" smtClean="0">
                <a:ea typeface="ＭＳ Ｐゴシック" pitchFamily="34" charset="-128"/>
              </a:rPr>
              <a:t>Booth sales – traditionally held outside grocery and other retail markets, this segment of the sale continues to be popular. We</a:t>
            </a:r>
            <a:r>
              <a:rPr lang="en-US" altLang="en-US" sz="1200" dirty="0" smtClean="0">
                <a:ea typeface="ＭＳ Ｐゴシック" pitchFamily="34" charset="-128"/>
              </a:rPr>
              <a:t>’</a:t>
            </a:r>
            <a:r>
              <a:rPr lang="en-US" sz="1200" dirty="0" smtClean="0">
                <a:ea typeface="ＭＳ Ｐゴシック" pitchFamily="34" charset="-128"/>
              </a:rPr>
              <a:t>ll get into more detail on our booth programs later in training, but we need to think outside the </a:t>
            </a:r>
            <a:r>
              <a:rPr lang="en-US" altLang="en-US" sz="1200" dirty="0" smtClean="0">
                <a:ea typeface="ＭＳ Ｐゴシック" pitchFamily="34" charset="-128"/>
              </a:rPr>
              <a:t>“</a:t>
            </a:r>
            <a:r>
              <a:rPr lang="en-US" sz="1200" dirty="0" smtClean="0">
                <a:ea typeface="ＭＳ Ｐゴシック" pitchFamily="34" charset="-128"/>
              </a:rPr>
              <a:t>cookie booth box.</a:t>
            </a:r>
            <a:r>
              <a:rPr lang="en-US" altLang="en-US" sz="1200" dirty="0" smtClean="0">
                <a:ea typeface="ＭＳ Ｐゴシック" pitchFamily="34" charset="-128"/>
              </a:rPr>
              <a:t>”</a:t>
            </a:r>
            <a:r>
              <a:rPr lang="en-US" sz="1200" dirty="0" smtClean="0">
                <a:ea typeface="ＭＳ Ｐゴシック" pitchFamily="34" charset="-128"/>
              </a:rPr>
              <a:t> What about a drive-through booth or setting up a booth at a food truck festival or other community event?</a:t>
            </a:r>
          </a:p>
          <a:p>
            <a:pPr eaLnBrk="1" hangingPunct="1">
              <a:lnSpc>
                <a:spcPct val="80000"/>
              </a:lnSpc>
              <a:spcBef>
                <a:spcPct val="0"/>
              </a:spcBef>
            </a:pPr>
            <a:endParaRPr lang="en-US" sz="1200" dirty="0" smtClean="0">
              <a:ea typeface="ＭＳ Ｐゴシック" pitchFamily="34" charset="-128"/>
            </a:endParaRPr>
          </a:p>
          <a:p>
            <a:pPr eaLnBrk="1" hangingPunct="1">
              <a:lnSpc>
                <a:spcPct val="80000"/>
              </a:lnSpc>
              <a:spcBef>
                <a:spcPct val="0"/>
              </a:spcBef>
            </a:pPr>
            <a:r>
              <a:rPr lang="en-US" sz="1200" dirty="0" err="1" smtClean="0">
                <a:ea typeface="ＭＳ Ｐゴシック" pitchFamily="34" charset="-128"/>
              </a:rPr>
              <a:t>COCOmobile</a:t>
            </a:r>
            <a:r>
              <a:rPr lang="en-US" sz="1200" dirty="0" smtClean="0">
                <a:ea typeface="ＭＳ Ｐゴシック" pitchFamily="34" charset="-128"/>
              </a:rPr>
              <a:t> – this easy to use free app, available on both the </a:t>
            </a:r>
            <a:r>
              <a:rPr lang="en-US" sz="1200" dirty="0" err="1" smtClean="0">
                <a:ea typeface="ＭＳ Ｐゴシック" pitchFamily="34" charset="-128"/>
              </a:rPr>
              <a:t>iPhone</a:t>
            </a:r>
            <a:r>
              <a:rPr lang="en-US" sz="1200" dirty="0" smtClean="0">
                <a:ea typeface="ＭＳ Ｐゴシック" pitchFamily="34" charset="-128"/>
              </a:rPr>
              <a:t> and Android platforms, is a digital order card. Instead of a paper card, girls enter their order and customers get an email confirmation of their order! Girl delivery is still necessary through the traditional </a:t>
            </a:r>
            <a:r>
              <a:rPr lang="en-US" sz="1200" dirty="0" err="1" smtClean="0">
                <a:ea typeface="ＭＳ Ｐゴシック" pitchFamily="34" charset="-128"/>
              </a:rPr>
              <a:t>COCOmobile</a:t>
            </a:r>
            <a:r>
              <a:rPr lang="en-US" sz="1200" dirty="0" smtClean="0">
                <a:ea typeface="ＭＳ Ｐゴシック" pitchFamily="34" charset="-128"/>
              </a:rPr>
              <a:t>. Girls who took their orders last year on the mobile app sold an average of seven more boxes per girl – a great way to boost sales!</a:t>
            </a:r>
          </a:p>
          <a:p>
            <a:pPr eaLnBrk="1" hangingPunct="1">
              <a:lnSpc>
                <a:spcPct val="80000"/>
              </a:lnSpc>
              <a:spcBef>
                <a:spcPct val="0"/>
              </a:spcBef>
            </a:pPr>
            <a:endParaRPr lang="en-US" sz="1200" dirty="0" smtClean="0">
              <a:ea typeface="ＭＳ Ｐゴシック" pitchFamily="34" charset="-128"/>
            </a:endParaRPr>
          </a:p>
          <a:p>
            <a:pPr eaLnBrk="1" hangingPunct="1">
              <a:lnSpc>
                <a:spcPct val="80000"/>
              </a:lnSpc>
              <a:spcBef>
                <a:spcPct val="0"/>
              </a:spcBef>
            </a:pPr>
            <a:r>
              <a:rPr lang="en-US" sz="1200" dirty="0" smtClean="0">
                <a:ea typeface="ＭＳ Ｐゴシック" pitchFamily="34" charset="-128"/>
              </a:rPr>
              <a:t>And introducing our newest sales method – </a:t>
            </a:r>
            <a:r>
              <a:rPr lang="en-US" sz="1200" dirty="0" err="1" smtClean="0">
                <a:ea typeface="ＭＳ Ｐゴシック" pitchFamily="34" charset="-128"/>
              </a:rPr>
              <a:t>COCOdirect</a:t>
            </a:r>
            <a:r>
              <a:rPr lang="en-US" sz="1200" dirty="0" smtClean="0">
                <a:ea typeface="ＭＳ Ｐゴシック" pitchFamily="34" charset="-128"/>
              </a:rPr>
              <a:t>. This is a direct-to-consumer order process where the girl either sends out an </a:t>
            </a:r>
            <a:r>
              <a:rPr lang="en-US" sz="1200" dirty="0" err="1" smtClean="0">
                <a:ea typeface="ＭＳ Ｐゴシック" pitchFamily="34" charset="-128"/>
              </a:rPr>
              <a:t>eCard</a:t>
            </a:r>
            <a:r>
              <a:rPr lang="en-US" sz="1200" dirty="0" smtClean="0">
                <a:ea typeface="ＭＳ Ｐゴシック" pitchFamily="34" charset="-128"/>
              </a:rPr>
              <a:t> through COCO online, or takes an order for </a:t>
            </a:r>
            <a:r>
              <a:rPr lang="en-US" sz="1200" dirty="0" err="1" smtClean="0">
                <a:ea typeface="ＭＳ Ｐゴシック" pitchFamily="34" charset="-128"/>
              </a:rPr>
              <a:t>COCOdirect</a:t>
            </a:r>
            <a:r>
              <a:rPr lang="en-US" sz="1200" dirty="0" smtClean="0">
                <a:ea typeface="ＭＳ Ｐゴシック" pitchFamily="34" charset="-128"/>
              </a:rPr>
              <a:t> through the mobile app. The customer orders, pays for, and receives the cookies with money collection or delivery by the girl. We have more details later in this presentation. </a:t>
            </a:r>
          </a:p>
          <a:p>
            <a:endParaRPr lang="en-US" dirty="0"/>
          </a:p>
        </p:txBody>
      </p:sp>
    </p:spTree>
    <p:extLst>
      <p:ext uri="{BB962C8B-B14F-4D97-AF65-F5344CB8AC3E}">
        <p14:creationId xmlns:p14="http://schemas.microsoft.com/office/powerpoint/2010/main" val="401697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dirty="0" smtClean="0"/>
              <a:t>Go the next slide to see</a:t>
            </a:r>
            <a:r>
              <a:rPr lang="en-US" baseline="0" dirty="0" smtClean="0"/>
              <a:t> all of the cookie materials that we will have available this year!</a:t>
            </a:r>
            <a:endParaRPr lang="en-US" dirty="0"/>
          </a:p>
        </p:txBody>
      </p:sp>
    </p:spTree>
    <p:extLst>
      <p:ext uri="{BB962C8B-B14F-4D97-AF65-F5344CB8AC3E}">
        <p14:creationId xmlns:p14="http://schemas.microsoft.com/office/powerpoint/2010/main" val="1637560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fontScale="70000" lnSpcReduction="20000"/>
          </a:bodyPr>
          <a:lstStyle/>
          <a:p>
            <a:pPr marL="342900" marR="0" lvl="1" indent="-342900" algn="l" defTabSz="914400" rtl="0" eaLnBrk="1" fontAlgn="base" latinLnBrk="0" hangingPunct="1">
              <a:lnSpc>
                <a:spcPct val="100000"/>
              </a:lnSpc>
              <a:spcBef>
                <a:spcPct val="30000"/>
              </a:spcBef>
              <a:spcAft>
                <a:spcPct val="0"/>
              </a:spcAft>
              <a:buClr>
                <a:srgbClr val="404040"/>
              </a:buClr>
              <a:buSzTx/>
              <a:buFont typeface="Arial" pitchFamily="34" charset="0"/>
              <a:buNone/>
              <a:tabLst/>
              <a:defRPr/>
            </a:pPr>
            <a:r>
              <a:rPr lang="en-US" sz="2400" dirty="0" smtClean="0">
                <a:ea typeface="ＭＳ Ｐゴシック" pitchFamily="34" charset="-128"/>
              </a:rPr>
              <a:t>You have seen that we are really cutting down on paper but there are a couple of pieces that are important to print. First is the Order Card. We know this is the one piece that always gets home, so it has great information for our girls. With lots of space to take orders, nutritional information, and safety tips all in one place. </a:t>
            </a:r>
          </a:p>
          <a:p>
            <a:pPr marL="342900" lvl="1" indent="-342900">
              <a:buClr>
                <a:srgbClr val="404040"/>
              </a:buClr>
              <a:buFont typeface="Arial" pitchFamily="34" charset="0"/>
              <a:buNone/>
            </a:pPr>
            <a:endParaRPr lang="en-US" sz="2400" dirty="0" smtClean="0">
              <a:solidFill>
                <a:srgbClr val="404040"/>
              </a:solidFill>
              <a:ea typeface="ＭＳ Ｐゴシック" pitchFamily="34" charset="-128"/>
            </a:endParaRPr>
          </a:p>
          <a:p>
            <a:pPr marL="342900" lvl="1" indent="-342900">
              <a:buClr>
                <a:srgbClr val="404040"/>
              </a:buClr>
              <a:buFont typeface="Arial" pitchFamily="34" charset="0"/>
              <a:buChar char="•"/>
            </a:pPr>
            <a:endParaRPr lang="en-US" sz="2400" dirty="0" smtClean="0">
              <a:solidFill>
                <a:srgbClr val="404040"/>
              </a:solidFill>
              <a:ea typeface="ＭＳ Ｐゴシック" pitchFamily="34" charset="-128"/>
            </a:endParaRPr>
          </a:p>
          <a:p>
            <a:pPr marL="342900" lvl="1" indent="-342900">
              <a:buClr>
                <a:srgbClr val="404040"/>
              </a:buClr>
              <a:buFont typeface="Arial" pitchFamily="34" charset="0"/>
              <a:buChar char="•"/>
            </a:pPr>
            <a:r>
              <a:rPr lang="en-US" sz="2400" dirty="0" smtClean="0">
                <a:solidFill>
                  <a:srgbClr val="404040"/>
                </a:solidFill>
                <a:ea typeface="ＭＳ Ｐゴシック" pitchFamily="34" charset="-128"/>
              </a:rPr>
              <a:t>Multi-purpose, customized order card for our council</a:t>
            </a:r>
          </a:p>
          <a:p>
            <a:pPr marL="342900" lvl="1" indent="-342900">
              <a:buClr>
                <a:srgbClr val="404040"/>
              </a:buClr>
              <a:buFont typeface="Arial" pitchFamily="34" charset="0"/>
              <a:buChar char="•"/>
            </a:pPr>
            <a:r>
              <a:rPr lang="en-US" sz="2400" dirty="0" smtClean="0">
                <a:solidFill>
                  <a:srgbClr val="404040"/>
                </a:solidFill>
                <a:ea typeface="ＭＳ Ｐゴシック" pitchFamily="34" charset="-128"/>
              </a:rPr>
              <a:t>Features our council</a:t>
            </a:r>
            <a:r>
              <a:rPr lang="ja-JP" altLang="en-US" sz="2400" smtClean="0">
                <a:solidFill>
                  <a:srgbClr val="404040"/>
                </a:solidFill>
                <a:ea typeface="ＭＳ Ｐゴシック" pitchFamily="34" charset="-128"/>
              </a:rPr>
              <a:t>’</a:t>
            </a:r>
            <a:r>
              <a:rPr lang="en-US" altLang="ja-JP" sz="2400" dirty="0" smtClean="0">
                <a:solidFill>
                  <a:srgbClr val="404040"/>
                </a:solidFill>
                <a:ea typeface="ＭＳ Ｐゴシック" pitchFamily="34" charset="-128"/>
              </a:rPr>
              <a:t>s recognition program</a:t>
            </a:r>
          </a:p>
          <a:p>
            <a:pPr marL="342900" lvl="1" indent="-342900">
              <a:buClr>
                <a:srgbClr val="404040"/>
              </a:buClr>
              <a:buFont typeface="Arial" pitchFamily="34" charset="0"/>
              <a:buChar char="•"/>
            </a:pPr>
            <a:r>
              <a:rPr lang="en-US" sz="2400" dirty="0" smtClean="0">
                <a:solidFill>
                  <a:srgbClr val="404040"/>
                </a:solidFill>
                <a:ea typeface="ＭＳ Ｐゴシック" pitchFamily="34" charset="-128"/>
              </a:rPr>
              <a:t>Includes information about </a:t>
            </a:r>
            <a:r>
              <a:rPr lang="en-US" sz="2400" dirty="0" err="1" smtClean="0">
                <a:solidFill>
                  <a:srgbClr val="404040"/>
                </a:solidFill>
                <a:ea typeface="ＭＳ Ｐゴシック" pitchFamily="34" charset="-128"/>
              </a:rPr>
              <a:t>COCOmobile</a:t>
            </a:r>
            <a:r>
              <a:rPr lang="en-US" sz="2400" dirty="0" smtClean="0">
                <a:solidFill>
                  <a:srgbClr val="404040"/>
                </a:solidFill>
                <a:ea typeface="ＭＳ Ｐゴシック" pitchFamily="34" charset="-128"/>
              </a:rPr>
              <a:t>, the new mobile app for girls and COCO online upgrades too</a:t>
            </a:r>
          </a:p>
          <a:p>
            <a:endParaRPr lang="en-US" dirty="0"/>
          </a:p>
        </p:txBody>
      </p:sp>
    </p:spTree>
    <p:extLst>
      <p:ext uri="{BB962C8B-B14F-4D97-AF65-F5344CB8AC3E}">
        <p14:creationId xmlns:p14="http://schemas.microsoft.com/office/powerpoint/2010/main" val="564437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pitchFamily="34" charset="-128"/>
              </a:rPr>
              <a:t>Don</a:t>
            </a:r>
            <a:r>
              <a:rPr lang="en-US" altLang="en-US" dirty="0" smtClean="0">
                <a:ea typeface="ＭＳ Ｐゴシック" pitchFamily="34" charset="-128"/>
              </a:rPr>
              <a:t>’</a:t>
            </a:r>
            <a:r>
              <a:rPr lang="en-US" dirty="0" smtClean="0">
                <a:ea typeface="ＭＳ Ｐゴシック" pitchFamily="34" charset="-128"/>
              </a:rPr>
              <a:t>t forget to visit abcsmartcookies.com to access the volunteer tool kit and encourage all troop volunteers, leaders, and cookie chairs to do the same. A one-stop shop for everything you need for a successful sale. </a:t>
            </a:r>
          </a:p>
          <a:p>
            <a:endParaRPr lang="en-US" dirty="0"/>
          </a:p>
        </p:txBody>
      </p:sp>
    </p:spTree>
    <p:extLst>
      <p:ext uri="{BB962C8B-B14F-4D97-AF65-F5344CB8AC3E}">
        <p14:creationId xmlns:p14="http://schemas.microsoft.com/office/powerpoint/2010/main" val="2595827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pitchFamily="34" charset="-128"/>
              </a:rPr>
              <a:t>Printed and available for every troop to promote their booth sales!</a:t>
            </a:r>
            <a:endParaRPr lang="en-US" smtClean="0">
              <a:ea typeface="ＭＳ Ｐゴシック" pitchFamily="34" charset="-128"/>
            </a:endParaRPr>
          </a:p>
          <a:p>
            <a:endParaRPr lang="en-US" dirty="0"/>
          </a:p>
        </p:txBody>
      </p:sp>
    </p:spTree>
    <p:extLst>
      <p:ext uri="{BB962C8B-B14F-4D97-AF65-F5344CB8AC3E}">
        <p14:creationId xmlns:p14="http://schemas.microsoft.com/office/powerpoint/2010/main" val="213823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pPr marL="228600" indent="-228600">
              <a:buAutoNum type="arabicPeriod"/>
            </a:pPr>
            <a:r>
              <a:rPr lang="en-US" b="1" dirty="0" smtClean="0"/>
              <a:t>Cookie</a:t>
            </a:r>
            <a:r>
              <a:rPr lang="en-US" b="1" baseline="0" dirty="0" smtClean="0"/>
              <a:t> Calculator: </a:t>
            </a:r>
            <a:r>
              <a:rPr lang="en-US" sz="1200" b="0" dirty="0" smtClean="0">
                <a:solidFill>
                  <a:schemeClr val="tx1"/>
                </a:solidFill>
              </a:rPr>
              <a:t>The ABC Bakers Cookie Calculator helps volunteers set package sales goals based on number of packages sold last year and the desired percentage increase this year.</a:t>
            </a:r>
            <a:br>
              <a:rPr lang="en-US" sz="1200" b="0" dirty="0" smtClean="0">
                <a:solidFill>
                  <a:schemeClr val="tx1"/>
                </a:solidFill>
              </a:rPr>
            </a:br>
            <a:r>
              <a:rPr lang="en-US" sz="1200" b="0" dirty="0" smtClean="0">
                <a:solidFill>
                  <a:schemeClr val="tx1"/>
                </a:solidFill>
              </a:rPr>
              <a:t>Once package sales goals are set, encourage girls to enter their goals into COCO to track progress over time.</a:t>
            </a:r>
          </a:p>
          <a:p>
            <a:pPr marL="0" indent="0">
              <a:buNone/>
            </a:pPr>
            <a:endParaRPr lang="en-US" sz="1200" b="0" dirty="0" smtClean="0">
              <a:solidFill>
                <a:schemeClr val="tx1"/>
              </a:solidFill>
            </a:endParaRPr>
          </a:p>
          <a:p>
            <a:pPr marL="228600" indent="-228600">
              <a:buAutoNum type="arabicPeriod"/>
            </a:pPr>
            <a:r>
              <a:rPr lang="en-US" sz="1200" b="1" dirty="0" smtClean="0">
                <a:solidFill>
                  <a:srgbClr val="FFFFFF"/>
                </a:solidFill>
              </a:rPr>
              <a:t>Business planning tools on COCO Cookie Command and ABC website:</a:t>
            </a:r>
          </a:p>
          <a:p>
            <a:pPr marL="0" indent="0">
              <a:buNone/>
            </a:pPr>
            <a:endParaRPr lang="en-US" sz="1200" dirty="0" smtClean="0">
              <a:solidFill>
                <a:srgbClr val="FFFFFF"/>
              </a:solidFill>
            </a:endParaRPr>
          </a:p>
          <a:p>
            <a:pPr marL="0" indent="0">
              <a:buNone/>
            </a:pPr>
            <a:r>
              <a:rPr lang="en-US" sz="1200" b="0" dirty="0" smtClean="0">
                <a:solidFill>
                  <a:srgbClr val="000000"/>
                </a:solidFill>
              </a:rPr>
              <a:t>- The Troop Budgeting Worksheet</a:t>
            </a:r>
            <a:br>
              <a:rPr lang="en-US" sz="1200" b="0" dirty="0" smtClean="0">
                <a:solidFill>
                  <a:srgbClr val="000000"/>
                </a:solidFill>
              </a:rPr>
            </a:br>
            <a:r>
              <a:rPr lang="en-US" sz="1200" b="0" dirty="0" smtClean="0">
                <a:solidFill>
                  <a:srgbClr val="000000"/>
                </a:solidFill>
              </a:rPr>
              <a:t/>
            </a:r>
            <a:br>
              <a:rPr lang="en-US" sz="1200" b="0" dirty="0" smtClean="0">
                <a:solidFill>
                  <a:srgbClr val="000000"/>
                </a:solidFill>
              </a:rPr>
            </a:br>
            <a:r>
              <a:rPr lang="en-US" sz="1200" b="0" dirty="0" smtClean="0">
                <a:solidFill>
                  <a:srgbClr val="000000"/>
                </a:solidFill>
              </a:rPr>
              <a:t>- Goal Setting</a:t>
            </a:r>
            <a:br>
              <a:rPr lang="en-US" sz="1200" b="0" dirty="0" smtClean="0">
                <a:solidFill>
                  <a:srgbClr val="000000"/>
                </a:solidFill>
              </a:rPr>
            </a:br>
            <a:r>
              <a:rPr lang="en-US" sz="1200" b="0" dirty="0" smtClean="0">
                <a:solidFill>
                  <a:srgbClr val="000000"/>
                </a:solidFill>
              </a:rPr>
              <a:t/>
            </a:r>
            <a:br>
              <a:rPr lang="en-US" sz="1200" b="0" dirty="0" smtClean="0">
                <a:solidFill>
                  <a:srgbClr val="000000"/>
                </a:solidFill>
              </a:rPr>
            </a:br>
            <a:r>
              <a:rPr lang="en-US" sz="1200" b="0" dirty="0" smtClean="0">
                <a:solidFill>
                  <a:srgbClr val="000000"/>
                </a:solidFill>
              </a:rPr>
              <a:t>- Cookie Calculator</a:t>
            </a:r>
            <a:endParaRPr lang="en-US" sz="1200" b="0" dirty="0" smtClean="0">
              <a:solidFill>
                <a:schemeClr val="tx1"/>
              </a:solidFill>
            </a:endParaRPr>
          </a:p>
          <a:p>
            <a:pPr marL="0" indent="0">
              <a:buNone/>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3. </a:t>
            </a:r>
            <a:r>
              <a:rPr lang="en-US" sz="1200" b="1" dirty="0" smtClean="0">
                <a:solidFill>
                  <a:srgbClr val="FFFFFF"/>
                </a:solidFill>
              </a:rPr>
              <a:t>Overview of Activities and Milestones related to the Girl Scout Cookie Sale:</a:t>
            </a:r>
            <a:r>
              <a:rPr lang="en-US" sz="1200" b="1" baseline="0" dirty="0" smtClean="0">
                <a:solidFill>
                  <a:srgbClr val="FFFFFF"/>
                </a:solidFill>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FFFF"/>
              </a:solidFill>
            </a:endParaRP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0" dirty="0" smtClean="0">
                <a:solidFill>
                  <a:srgbClr val="000000"/>
                </a:solidFill>
              </a:rPr>
              <a:t>The </a:t>
            </a:r>
            <a:r>
              <a:rPr lang="en-US" sz="1200" dirty="0" smtClean="0">
                <a:solidFill>
                  <a:srgbClr val="000000"/>
                </a:solidFill>
              </a:rPr>
              <a:t>Check List for Success </a:t>
            </a:r>
            <a:r>
              <a:rPr lang="en-US" sz="1200" b="0" dirty="0" smtClean="0">
                <a:solidFill>
                  <a:srgbClr val="000000"/>
                </a:solidFill>
              </a:rPr>
              <a:t>is available through Smart Cookie U and includes a step-by-step list of all the activities needed for a successful season, from planning and preparation to making the sale happen and celebrating success.</a:t>
            </a:r>
            <a:r>
              <a:rPr lang="en-US" sz="1200" dirty="0" smtClean="0"/>
              <a:t/>
            </a:r>
            <a:br>
              <a:rPr lang="en-US" sz="1200" dirty="0" smtClean="0"/>
            </a:b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FFFFFF"/>
                </a:solidFill>
              </a:rPr>
              <a:t>4.</a:t>
            </a:r>
            <a:r>
              <a:rPr lang="en-US" sz="1200" b="1" baseline="0" dirty="0" smtClean="0">
                <a:solidFill>
                  <a:srgbClr val="FFFFFF"/>
                </a:solidFill>
              </a:rPr>
              <a:t> </a:t>
            </a:r>
            <a:r>
              <a:rPr lang="en-US" sz="1200" b="1" dirty="0" smtClean="0"/>
              <a:t>Resources to Leverage and Train Troops and Volunteers: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dirty="0" smtClean="0"/>
              <a:t>We offer a variety of training resources to accommodate busy lifestyles and that can all be leveraged via email blast, webinar, or in-person training sessions. The key is to provide a steady stream of materials!</a:t>
            </a:r>
          </a:p>
          <a:p>
            <a:endParaRPr lang="en-US" dirty="0" smtClean="0"/>
          </a:p>
          <a:p>
            <a:pPr marL="285750" lvl="0" indent="-285750">
              <a:buFont typeface="Arial"/>
              <a:buChar char="•"/>
            </a:pPr>
            <a:r>
              <a:rPr lang="en-US" b="1" u="sng" dirty="0" smtClean="0">
                <a:hlinkClick r:id="rId3"/>
              </a:rPr>
              <a:t>The Volunteer Magazine</a:t>
            </a:r>
            <a:r>
              <a:rPr lang="en-US" dirty="0" smtClean="0"/>
              <a:t> available through Smart Cookie U includes information on safety guidelines, teaching girls the 5 Essential Skills, an overview of our tech tools, this year’s cookie lineup, and building better booth sales.</a:t>
            </a:r>
          </a:p>
          <a:p>
            <a:pPr lvl="0"/>
            <a:endParaRPr lang="en-US" dirty="0" smtClean="0"/>
          </a:p>
          <a:p>
            <a:pPr marL="285750" lvl="0" indent="-285750">
              <a:buFont typeface="Arial"/>
              <a:buChar char="•"/>
            </a:pPr>
            <a:r>
              <a:rPr lang="en-US" b="1" u="sng" dirty="0" smtClean="0">
                <a:hlinkClick r:id="rId4"/>
              </a:rPr>
              <a:t>Cookie Universities</a:t>
            </a:r>
            <a:r>
              <a:rPr lang="en-US" dirty="0" smtClean="0"/>
              <a:t> are workshops aimed at </a:t>
            </a:r>
            <a:r>
              <a:rPr lang="en-US" dirty="0" err="1" smtClean="0"/>
              <a:t>Cadette</a:t>
            </a:r>
            <a:r>
              <a:rPr lang="en-US" dirty="0" smtClean="0"/>
              <a:t> through Ambassador Girl Scouts to help them broaden their scope of cookie activities and achieve more. We provide workshop ideas at Smart Cookie U and encourage troops to recruit members of the community to teach these sessions on budgeting, logistics, customer mapping and more!</a:t>
            </a:r>
          </a:p>
          <a:p>
            <a:pPr marL="285750" lvl="0" indent="-285750">
              <a:buFont typeface="Arial"/>
              <a:buChar char="•"/>
            </a:pPr>
            <a:endParaRPr lang="en-US" dirty="0" smtClean="0"/>
          </a:p>
          <a:p>
            <a:pPr marL="285750" lvl="0" indent="-285750">
              <a:buFont typeface="Arial"/>
              <a:buChar char="•"/>
            </a:pPr>
            <a:r>
              <a:rPr lang="en-US" sz="1200" b="0" dirty="0" smtClean="0">
                <a:solidFill>
                  <a:srgbClr val="000000"/>
                </a:solidFill>
              </a:rPr>
              <a:t>Smart Cookie U resources, like </a:t>
            </a:r>
            <a:r>
              <a:rPr lang="en-US" sz="1200" b="0" u="sng" dirty="0" smtClean="0">
                <a:solidFill>
                  <a:srgbClr val="000000"/>
                </a:solidFill>
                <a:hlinkClick r:id="rId5"/>
              </a:rPr>
              <a:t>The Master Cookie Selling Tips</a:t>
            </a:r>
            <a:r>
              <a:rPr lang="en-US" sz="1200" b="0" dirty="0" smtClean="0">
                <a:solidFill>
                  <a:srgbClr val="000000"/>
                </a:solidFill>
              </a:rPr>
              <a:t>, provide a wealth of ideas for troops to kick their sale into high gear</a:t>
            </a:r>
          </a:p>
          <a:p>
            <a:pPr marL="285750" lvl="0" indent="-285750">
              <a:buFont typeface="Arial"/>
              <a:buChar char="•"/>
            </a:pPr>
            <a:r>
              <a:rPr lang="en-US" sz="1200" b="0" dirty="0" smtClean="0">
                <a:solidFill>
                  <a:srgbClr val="000000"/>
                </a:solidFill>
              </a:rPr>
              <a:t>ABC Bakers YouTube videos are a great training resource. Examples include our </a:t>
            </a:r>
            <a:r>
              <a:rPr lang="en-US" sz="1200" b="0" u="sng" dirty="0" smtClean="0">
                <a:solidFill>
                  <a:srgbClr val="000000"/>
                </a:solidFill>
                <a:hlinkClick r:id="rId6"/>
              </a:rPr>
              <a:t>ABC Web Tools Tips video</a:t>
            </a:r>
            <a:r>
              <a:rPr lang="en-US" sz="1200" b="0" dirty="0" smtClean="0">
                <a:solidFill>
                  <a:srgbClr val="000000"/>
                </a:solidFill>
              </a:rPr>
              <a:t>, which gives an overview of Smart Cookie U, COCO, </a:t>
            </a:r>
            <a:r>
              <a:rPr lang="en-US" sz="1200" b="0" dirty="0" err="1" smtClean="0">
                <a:solidFill>
                  <a:srgbClr val="000000"/>
                </a:solidFill>
              </a:rPr>
              <a:t>COCOmobile</a:t>
            </a:r>
            <a:r>
              <a:rPr lang="en-US" sz="1200" b="0" dirty="0" smtClean="0">
                <a:solidFill>
                  <a:srgbClr val="000000"/>
                </a:solidFill>
              </a:rPr>
              <a:t> and </a:t>
            </a:r>
            <a:r>
              <a:rPr lang="en-US" sz="1200" b="0" dirty="0" err="1" smtClean="0">
                <a:solidFill>
                  <a:srgbClr val="000000"/>
                </a:solidFill>
              </a:rPr>
              <a:t>COCOdirect</a:t>
            </a:r>
            <a:r>
              <a:rPr lang="en-US" sz="1200" b="0" dirty="0" smtClean="0">
                <a:solidFill>
                  <a:srgbClr val="000000"/>
                </a:solidFill>
              </a:rPr>
              <a:t>, and the </a:t>
            </a:r>
            <a:r>
              <a:rPr lang="en-US" sz="1200" b="0" u="sng" dirty="0" smtClean="0">
                <a:solidFill>
                  <a:srgbClr val="000000"/>
                </a:solidFill>
                <a:hlinkClick r:id="rId7"/>
              </a:rPr>
              <a:t>Safety Tips</a:t>
            </a:r>
            <a:r>
              <a:rPr lang="en-US" sz="1200" b="0" dirty="0" smtClean="0">
                <a:solidFill>
                  <a:srgbClr val="000000"/>
                </a:solidFill>
              </a:rPr>
              <a:t> video</a:t>
            </a:r>
          </a:p>
          <a:p>
            <a:pPr marL="285750" lvl="0" indent="-285750">
              <a:buFont typeface="Arial"/>
              <a:buChar char="•"/>
            </a:pPr>
            <a:r>
              <a:rPr lang="en-US" sz="1200" b="0" dirty="0" smtClean="0">
                <a:solidFill>
                  <a:srgbClr val="000000"/>
                </a:solidFill>
              </a:rPr>
              <a:t>ABC Webinars, like the </a:t>
            </a:r>
            <a:r>
              <a:rPr lang="en-US" sz="1200" b="0" u="sng" dirty="0" smtClean="0">
                <a:solidFill>
                  <a:srgbClr val="000000"/>
                </a:solidFill>
                <a:hlinkClick r:id="rId8"/>
              </a:rPr>
              <a:t>COCOdirect Webinar for Girls and Volunteers</a:t>
            </a:r>
            <a:r>
              <a:rPr lang="en-US" sz="1200" b="0" dirty="0" smtClean="0">
                <a:solidFill>
                  <a:srgbClr val="000000"/>
                </a:solidFill>
              </a:rPr>
              <a:t>, are also accessible on our YouTube channel</a:t>
            </a:r>
          </a:p>
          <a:p>
            <a:pPr marL="285750" lvl="0" indent="-285750">
              <a:buFont typeface="Arial"/>
              <a:buChar char="•"/>
            </a:pPr>
            <a:r>
              <a:rPr lang="en-US" sz="1200" b="0" u="sng" dirty="0" smtClean="0">
                <a:solidFill>
                  <a:srgbClr val="000000"/>
                </a:solidFill>
                <a:hlinkClick r:id="rId9"/>
              </a:rPr>
              <a:t>The Rally </a:t>
            </a:r>
            <a:r>
              <a:rPr lang="en-US" sz="1200" b="0" dirty="0" smtClean="0">
                <a:solidFill>
                  <a:srgbClr val="000000"/>
                </a:solidFill>
                <a:hlinkClick r:id="rId9"/>
              </a:rPr>
              <a:t>Guide</a:t>
            </a:r>
            <a:r>
              <a:rPr lang="en-US" sz="1200" b="0" dirty="0" smtClean="0">
                <a:solidFill>
                  <a:srgbClr val="000000"/>
                </a:solidFill>
              </a:rPr>
              <a:t> available at Smart Cookie U soon is a great resource for training girls and getting them excited as they ramp up for cookie season!</a:t>
            </a:r>
            <a:r>
              <a:rPr lang="en-US" sz="1400" dirty="0" smtClean="0">
                <a:solidFill>
                  <a:srgbClr val="000000"/>
                </a:solidFill>
              </a:rPr>
              <a:t/>
            </a:r>
            <a:br>
              <a:rPr lang="en-US" sz="1400" dirty="0" smtClean="0">
                <a:solidFill>
                  <a:srgbClr val="000000"/>
                </a:solidFill>
              </a:rPr>
            </a:br>
            <a:endParaRPr lang="en-US" sz="1400" dirty="0" smtClean="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000000"/>
                </a:solidFill>
              </a:rPr>
              <a:t>5.</a:t>
            </a:r>
            <a:r>
              <a:rPr lang="en-US" sz="1400" b="1" baseline="0" dirty="0" smtClean="0">
                <a:solidFill>
                  <a:srgbClr val="000000"/>
                </a:solidFill>
              </a:rPr>
              <a:t> </a:t>
            </a:r>
            <a:r>
              <a:rPr lang="en-US" sz="1400" b="1" dirty="0" smtClean="0">
                <a:solidFill>
                  <a:srgbClr val="FFFFFF"/>
                </a:solidFill>
              </a:rPr>
              <a:t>Types of Images on Smart Cookie U that help support cookie sale flyers, social media and other sales materials: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000000"/>
              </a:solidFill>
            </a:endParaRPr>
          </a:p>
          <a:p>
            <a:r>
              <a:rPr lang="en-US" dirty="0" smtClean="0"/>
              <a:t>Smart Cookie U contains a link to the ABC Council Flickr page with a variety of images for all of your needs, including:</a:t>
            </a:r>
          </a:p>
          <a:p>
            <a:endParaRPr lang="en-US" dirty="0" smtClean="0"/>
          </a:p>
          <a:p>
            <a:pPr marL="285750" lvl="0" indent="-285750">
              <a:buFont typeface="Arial"/>
              <a:buChar char="•"/>
            </a:pPr>
            <a:r>
              <a:rPr lang="en-US" dirty="0" smtClean="0"/>
              <a:t>15-16 recognition items</a:t>
            </a:r>
          </a:p>
          <a:p>
            <a:pPr marL="285750" lvl="0" indent="-285750">
              <a:buFont typeface="Arial"/>
              <a:buChar char="•"/>
            </a:pPr>
            <a:r>
              <a:rPr lang="en-US" dirty="0" smtClean="0"/>
              <a:t>15-16 volunteer items</a:t>
            </a:r>
          </a:p>
          <a:p>
            <a:pPr marL="285750" lvl="0" indent="-285750">
              <a:buFont typeface="Arial"/>
              <a:buChar char="•"/>
            </a:pPr>
            <a:r>
              <a:rPr lang="en-US" dirty="0" smtClean="0"/>
              <a:t>15-16 It’s Cookie Time items </a:t>
            </a:r>
          </a:p>
          <a:p>
            <a:pPr marL="285750" lvl="0" indent="-285750">
              <a:buFont typeface="Arial"/>
              <a:buChar char="•"/>
            </a:pPr>
            <a:r>
              <a:rPr lang="en-US" dirty="0" smtClean="0"/>
              <a:t>15-16 patches</a:t>
            </a:r>
          </a:p>
          <a:p>
            <a:pPr marL="285750" lvl="0" indent="-285750">
              <a:buFont typeface="Arial"/>
              <a:buChar char="•"/>
            </a:pPr>
            <a:r>
              <a:rPr lang="en-US" dirty="0" smtClean="0"/>
              <a:t>15-16 clip art of mascots, words/phrases, icons, doo dads and patterns</a:t>
            </a:r>
          </a:p>
          <a:p>
            <a:pPr marL="285750" lvl="0" indent="-285750">
              <a:buFont typeface="Arial"/>
              <a:buChar char="•"/>
            </a:pPr>
            <a:r>
              <a:rPr lang="en-US" dirty="0" smtClean="0"/>
              <a:t>14-16 photography</a:t>
            </a:r>
          </a:p>
          <a:p>
            <a:pPr marL="285750" lvl="0" indent="-285750">
              <a:buFont typeface="Arial"/>
              <a:buChar char="•"/>
            </a:pPr>
            <a:endParaRPr lang="en-US" dirty="0" smtClean="0"/>
          </a:p>
          <a:p>
            <a:pPr marL="0" lvl="0" indent="0">
              <a:buFont typeface="Arial"/>
              <a:buNone/>
            </a:pPr>
            <a:r>
              <a:rPr lang="en-US" b="1" dirty="0" smtClean="0"/>
              <a:t>6. </a:t>
            </a:r>
            <a:r>
              <a:rPr lang="en-US" sz="1200" b="1" dirty="0" smtClean="0"/>
              <a:t>Mobile apps provided by ABC to help manage cookie sales and inventory:</a:t>
            </a:r>
          </a:p>
          <a:p>
            <a:pPr marL="0" lvl="0" indent="0">
              <a:buFont typeface="Arial"/>
              <a:buNone/>
            </a:pPr>
            <a:endParaRPr lang="en-US" dirty="0" smtClean="0"/>
          </a:p>
          <a:p>
            <a:pPr marL="285750" lvl="0" indent="-285750">
              <a:buFont typeface="Arial"/>
              <a:buChar char="•"/>
            </a:pPr>
            <a:r>
              <a:rPr lang="en-US" b="1" dirty="0" smtClean="0"/>
              <a:t>Snap Cupboard</a:t>
            </a:r>
            <a:r>
              <a:rPr lang="en-US" dirty="0" smtClean="0"/>
              <a:t> allows registered cupboard managers to sort orders by troop, create and edit planned orders, confirm pick-up of planned orders, transfer inventory and view paperless receipts</a:t>
            </a:r>
          </a:p>
          <a:p>
            <a:pPr marL="285750" lvl="0" indent="-285750">
              <a:buFontTx/>
              <a:buChar char="-"/>
            </a:pPr>
            <a:endParaRPr lang="en-US" dirty="0" smtClean="0"/>
          </a:p>
          <a:p>
            <a:pPr marL="285750" lvl="0" indent="-285750">
              <a:buFont typeface="Arial"/>
              <a:buChar char="•"/>
            </a:pPr>
            <a:r>
              <a:rPr lang="en-US" b="1" dirty="0" err="1" smtClean="0"/>
              <a:t>COCOmobile</a:t>
            </a:r>
            <a:r>
              <a:rPr lang="en-US" dirty="0" smtClean="0"/>
              <a:t> is an app for girls that puts all the cookie-order tools from COCO Cookie Command at their fingertips.</a:t>
            </a:r>
          </a:p>
          <a:p>
            <a:pPr marL="0" lvl="0" indent="0">
              <a:buFont typeface="Arial"/>
              <a:buNone/>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FFFFFF"/>
              </a:solidFill>
            </a:endParaRPr>
          </a:p>
          <a:p>
            <a:pPr marL="0" indent="0">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19324A-0AEB-9144-988D-BEBB643847AD}" type="slidenum">
              <a:rPr lang="en-US" smtClean="0"/>
              <a:pPr/>
              <a:t>19</a:t>
            </a:fld>
            <a:endParaRPr lang="en-US"/>
          </a:p>
        </p:txBody>
      </p:sp>
    </p:spTree>
    <p:extLst>
      <p:ext uri="{BB962C8B-B14F-4D97-AF65-F5344CB8AC3E}">
        <p14:creationId xmlns:p14="http://schemas.microsoft.com/office/powerpoint/2010/main" val="4237710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dirty="0" smtClean="0"/>
              <a:t>www.abcsmartcookieu.com</a:t>
            </a:r>
          </a:p>
          <a:p>
            <a:endParaRPr lang="en-US" dirty="0" smtClean="0"/>
          </a:p>
          <a:p>
            <a:endParaRPr lang="en-US" dirty="0"/>
          </a:p>
        </p:txBody>
      </p:sp>
    </p:spTree>
    <p:extLst>
      <p:ext uri="{BB962C8B-B14F-4D97-AF65-F5344CB8AC3E}">
        <p14:creationId xmlns:p14="http://schemas.microsoft.com/office/powerpoint/2010/main" val="596116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pPr marL="228600" indent="-228600">
              <a:buAutoNum type="arabicPeriod"/>
            </a:pPr>
            <a:r>
              <a:rPr lang="en-US" sz="1200" b="1" dirty="0" smtClean="0"/>
              <a:t>ABC Bakers Social Channels:</a:t>
            </a:r>
          </a:p>
          <a:p>
            <a:pPr marL="0" indent="0">
              <a:buNone/>
            </a:pPr>
            <a:endParaRPr lang="en-US" sz="1200" b="1" dirty="0" smtClean="0"/>
          </a:p>
          <a:p>
            <a:pPr marL="285750" lvl="0" indent="-285750">
              <a:buFont typeface="Arial"/>
              <a:buChar char="•"/>
            </a:pPr>
            <a:r>
              <a:rPr lang="en-US" dirty="0" smtClean="0"/>
              <a:t>The ABC Bakers </a:t>
            </a:r>
            <a:r>
              <a:rPr lang="en-US" dirty="0" err="1" smtClean="0"/>
              <a:t>Facebook</a:t>
            </a:r>
            <a:r>
              <a:rPr lang="en-US" dirty="0" smtClean="0"/>
              <a:t> page is used to excite and energize volunteers and troops about cookie sales with sales strategies, success stories, technology tips and more. </a:t>
            </a:r>
          </a:p>
          <a:p>
            <a:pPr lvl="0"/>
            <a:endParaRPr lang="en-US" dirty="0" smtClean="0"/>
          </a:p>
          <a:p>
            <a:pPr marL="285750" lvl="0" indent="-285750">
              <a:buFont typeface="Arial"/>
              <a:buChar char="•"/>
            </a:pPr>
            <a:r>
              <a:rPr lang="en-US" dirty="0" smtClean="0"/>
              <a:t>Our Lemonades </a:t>
            </a:r>
            <a:r>
              <a:rPr lang="en-US" dirty="0" err="1" smtClean="0"/>
              <a:t>Facebook</a:t>
            </a:r>
            <a:r>
              <a:rPr lang="en-US" dirty="0" smtClean="0"/>
              <a:t> page and Twitter handle are designed to leverage consumer love for this star ABC Bakers product, generate more product buzz, and educate the general public about where to find the cookies they love.</a:t>
            </a:r>
          </a:p>
          <a:p>
            <a:pPr marL="0" lvl="0" indent="0">
              <a:buFont typeface="Arial"/>
              <a:buNone/>
            </a:pPr>
            <a:endParaRPr lang="en-US" dirty="0" smtClean="0"/>
          </a:p>
          <a:p>
            <a:pPr marL="0" indent="0">
              <a:buNone/>
            </a:pPr>
            <a:r>
              <a:rPr lang="en-US" sz="1200" b="1" dirty="0" smtClean="0"/>
              <a:t>2. Leveraging to find new sale’s tips, tricks, strategies and tools:</a:t>
            </a:r>
          </a:p>
          <a:p>
            <a:pPr marL="0" indent="0">
              <a:buNone/>
            </a:pPr>
            <a:endParaRPr lang="en-US"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Like</a:t>
            </a:r>
            <a:r>
              <a:rPr lang="en-US" dirty="0" smtClean="0"/>
              <a:t> the ABC Bakers Page on </a:t>
            </a:r>
            <a:r>
              <a:rPr lang="en-US" dirty="0" err="1" smtClean="0"/>
              <a:t>Facebook</a:t>
            </a:r>
            <a:r>
              <a:rPr lang="en-US" dirty="0" smtClean="0"/>
              <a:t>! We link to product and sales resources from Smart Cookie U, highlight successful sales strategies from other troops and post handy tips and tricks all through the cookie season.</a:t>
            </a:r>
          </a:p>
          <a:p>
            <a:pPr marL="0" indent="0">
              <a:buNone/>
            </a:pPr>
            <a:endParaRPr lang="en-US" sz="1200" dirty="0" smtClean="0"/>
          </a:p>
          <a:p>
            <a:pPr marL="0" indent="0">
              <a:buNone/>
            </a:pPr>
            <a:r>
              <a:rPr lang="en-US" sz="1200" b="1" dirty="0" smtClean="0"/>
              <a:t>3. Social Media to Support Cookie Sales:</a:t>
            </a:r>
          </a:p>
          <a:p>
            <a:pPr marL="0" indent="0">
              <a:buNone/>
            </a:pPr>
            <a:endParaRPr lang="en-US" sz="1200" b="0" dirty="0" smtClean="0"/>
          </a:p>
          <a:p>
            <a:r>
              <a:rPr lang="en-US" b="0" dirty="0" smtClean="0"/>
              <a:t>Volunteers and parents can support cookie sales through social media:</a:t>
            </a:r>
          </a:p>
          <a:p>
            <a:endParaRPr lang="en-US" dirty="0" smtClean="0"/>
          </a:p>
          <a:p>
            <a:pPr marL="285750" lvl="0" indent="-285750">
              <a:buFont typeface="Arial"/>
              <a:buChar char="•"/>
            </a:pPr>
            <a:r>
              <a:rPr lang="en-US" b="1" dirty="0" smtClean="0"/>
              <a:t>We offer </a:t>
            </a:r>
            <a:r>
              <a:rPr lang="en-US" b="1" u="sng" dirty="0" smtClean="0">
                <a:hlinkClick r:id="rId3"/>
              </a:rPr>
              <a:t>pre-written tweets at Smart Cookie U</a:t>
            </a:r>
            <a:r>
              <a:rPr lang="en-US" dirty="0" smtClean="0"/>
              <a:t> that are designed for distribution to volunteers to build buzz and create demand with their friends and family. We encourage you to share them with volunteers and parents! </a:t>
            </a:r>
          </a:p>
          <a:p>
            <a:pPr marL="285750" lvl="0" indent="-285750">
              <a:buFont typeface="Arial"/>
              <a:buChar char="•"/>
            </a:pPr>
            <a:r>
              <a:rPr lang="en-US" dirty="0" smtClean="0"/>
              <a:t>Volunteers and parents should also </a:t>
            </a:r>
            <a:r>
              <a:rPr lang="en-US" b="1" dirty="0" smtClean="0"/>
              <a:t>follow @</a:t>
            </a:r>
            <a:r>
              <a:rPr lang="en-US" b="1" dirty="0" err="1" smtClean="0"/>
              <a:t>LemonadesCookie</a:t>
            </a:r>
            <a:r>
              <a:rPr lang="en-US" b="1" dirty="0" smtClean="0"/>
              <a:t> on Twitter and like the @Lemonades Page on </a:t>
            </a:r>
            <a:r>
              <a:rPr lang="en-US" b="1" dirty="0" err="1" smtClean="0"/>
              <a:t>Facebook</a:t>
            </a:r>
            <a:r>
              <a:rPr lang="en-US" dirty="0" smtClean="0"/>
              <a:t> for fun cookie videos, photos and other content that can be shared and </a:t>
            </a:r>
            <a:r>
              <a:rPr lang="en-US" dirty="0" err="1" smtClean="0"/>
              <a:t>retweeted</a:t>
            </a:r>
            <a:r>
              <a:rPr lang="en-US" dirty="0" smtClean="0"/>
              <a:t> to their own followers.</a:t>
            </a:r>
          </a:p>
          <a:p>
            <a:pPr marL="285750" lvl="0" indent="-285750">
              <a:buFont typeface="Arial"/>
              <a:buChar char="•"/>
            </a:pPr>
            <a:r>
              <a:rPr lang="en-US" dirty="0" smtClean="0"/>
              <a:t>You might also think about encouraging troops to </a:t>
            </a:r>
            <a:r>
              <a:rPr lang="en-US" b="1" dirty="0" smtClean="0"/>
              <a:t>hold a mini-rally party for volunteers</a:t>
            </a:r>
            <a:r>
              <a:rPr lang="en-US" dirty="0" smtClean="0"/>
              <a:t>, which could include some tips and tricks for using </a:t>
            </a:r>
            <a:r>
              <a:rPr lang="en-US" dirty="0" err="1" smtClean="0"/>
              <a:t>hashtags</a:t>
            </a:r>
            <a:r>
              <a:rPr lang="en-US" dirty="0" smtClean="0"/>
              <a:t> and mentions on social media to promote the cookie sale.</a:t>
            </a:r>
          </a:p>
          <a:p>
            <a:pPr marL="0" lvl="0" indent="0">
              <a:buFont typeface="Arial"/>
              <a:buNone/>
            </a:pPr>
            <a:endParaRPr lang="en-US" dirty="0" smtClean="0"/>
          </a:p>
          <a:p>
            <a:pPr marL="0" indent="0">
              <a:buNone/>
            </a:pPr>
            <a:r>
              <a:rPr lang="en-US" sz="1200" b="1" dirty="0" smtClean="0"/>
              <a:t>4. Sharing Sales Success Stories:</a:t>
            </a:r>
          </a:p>
          <a:p>
            <a:pPr marL="0" indent="0">
              <a:buNone/>
            </a:pPr>
            <a:endParaRPr lang="en-US" sz="1200" b="1" dirty="0" smtClean="0"/>
          </a:p>
          <a:p>
            <a:r>
              <a:rPr lang="en-US" dirty="0" smtClean="0"/>
              <a:t>We are constantly looking for fun and engaging stories to share on behalf of our councils. </a:t>
            </a:r>
          </a:p>
          <a:p>
            <a:endParaRPr lang="en-US" dirty="0" smtClean="0"/>
          </a:p>
          <a:p>
            <a:r>
              <a:rPr lang="en-US" dirty="0" smtClean="0"/>
              <a:t>Here are a few ways to ensure that we see your stories to highlight on our channels: </a:t>
            </a:r>
          </a:p>
          <a:p>
            <a:endParaRPr lang="en-US" dirty="0" smtClean="0"/>
          </a:p>
          <a:p>
            <a:pPr marL="285750" lvl="0" indent="-285750">
              <a:buFont typeface="Arial"/>
              <a:buChar char="•"/>
            </a:pPr>
            <a:r>
              <a:rPr lang="en-US" dirty="0" smtClean="0"/>
              <a:t>Share them directly to the ABC Bakers </a:t>
            </a:r>
            <a:r>
              <a:rPr lang="en-US" dirty="0" err="1" smtClean="0"/>
              <a:t>Facebook</a:t>
            </a:r>
            <a:r>
              <a:rPr lang="en-US" dirty="0" smtClean="0"/>
              <a:t> Page</a:t>
            </a:r>
          </a:p>
          <a:p>
            <a:pPr marL="285750" lvl="0" indent="-285750">
              <a:buFont typeface="Arial"/>
              <a:buChar char="•"/>
            </a:pPr>
            <a:r>
              <a:rPr lang="en-US" dirty="0" smtClean="0"/>
              <a:t>Mention the @Lemonades </a:t>
            </a:r>
            <a:r>
              <a:rPr lang="en-US" dirty="0" err="1" smtClean="0"/>
              <a:t>Facebook</a:t>
            </a:r>
            <a:r>
              <a:rPr lang="en-US" dirty="0" smtClean="0"/>
              <a:t> page or @ABC Bakers </a:t>
            </a:r>
            <a:r>
              <a:rPr lang="en-US" dirty="0" err="1" smtClean="0"/>
              <a:t>Facebook</a:t>
            </a:r>
            <a:r>
              <a:rPr lang="en-US" dirty="0" smtClean="0"/>
              <a:t> Page in your post [For example: “Hey @</a:t>
            </a:r>
            <a:r>
              <a:rPr lang="en-US" dirty="0" err="1" smtClean="0"/>
              <a:t>ABCBakers</a:t>
            </a:r>
            <a:r>
              <a:rPr lang="en-US" dirty="0" smtClean="0"/>
              <a:t>, our troop gave out samples of @Lemonades at our booth sale this weekend with great success. Check out our photo!”</a:t>
            </a:r>
          </a:p>
          <a:p>
            <a:pPr marL="0" lvl="0" indent="0">
              <a:buFont typeface="Arial"/>
              <a:buNone/>
            </a:pPr>
            <a:endParaRPr lang="en-US" dirty="0" smtClean="0"/>
          </a:p>
          <a:p>
            <a:pPr marL="0" indent="0">
              <a:buNone/>
            </a:pPr>
            <a:r>
              <a:rPr lang="en-US" sz="1200" b="1" dirty="0" smtClean="0"/>
              <a:t>5. </a:t>
            </a:r>
            <a:r>
              <a:rPr lang="en-US" sz="1200" b="1" dirty="0" err="1" smtClean="0"/>
              <a:t>Hashtags</a:t>
            </a:r>
            <a:r>
              <a:rPr lang="en-US" sz="1200" b="1" dirty="0" smtClean="0"/>
              <a:t>:</a:t>
            </a:r>
          </a:p>
          <a:p>
            <a:pPr marL="0" indent="0">
              <a:buNone/>
            </a:pPr>
            <a:endParaRPr lang="en-US" sz="1200" b="1" dirty="0" smtClean="0"/>
          </a:p>
          <a:p>
            <a:r>
              <a:rPr lang="en-US" dirty="0" smtClean="0"/>
              <a:t>Whether you're on </a:t>
            </a:r>
            <a:r>
              <a:rPr lang="en-US" dirty="0" err="1" smtClean="0"/>
              <a:t>Facebook</a:t>
            </a:r>
            <a:r>
              <a:rPr lang="en-US" dirty="0" smtClean="0"/>
              <a:t>, </a:t>
            </a:r>
            <a:r>
              <a:rPr lang="en-US" dirty="0" err="1" smtClean="0"/>
              <a:t>Instagram</a:t>
            </a:r>
            <a:r>
              <a:rPr lang="en-US" dirty="0" smtClean="0"/>
              <a:t>, </a:t>
            </a:r>
            <a:r>
              <a:rPr lang="en-US" dirty="0" err="1" smtClean="0"/>
              <a:t>Pinterest</a:t>
            </a:r>
            <a:r>
              <a:rPr lang="en-US" dirty="0" smtClean="0"/>
              <a:t>, or Twitter, keep your social media accounts fresh — and insert your posts into relevant ongoing conversations — with these trending topics that pop up week after week, without fail:</a:t>
            </a:r>
          </a:p>
          <a:p>
            <a:r>
              <a:rPr lang="en-US" dirty="0" smtClean="0"/>
              <a:t> </a:t>
            </a:r>
          </a:p>
          <a:p>
            <a:pPr marL="285750" lvl="0" indent="-285750">
              <a:buFont typeface="Arial"/>
              <a:buChar char="•"/>
            </a:pPr>
            <a:r>
              <a:rPr lang="en-US" dirty="0" smtClean="0"/>
              <a:t>#</a:t>
            </a:r>
            <a:r>
              <a:rPr lang="en-US" b="1" dirty="0" err="1" smtClean="0"/>
              <a:t>MondayMotivation</a:t>
            </a:r>
            <a:r>
              <a:rPr lang="en-US" dirty="0" smtClean="0"/>
              <a:t>: Sometimes, we’re all dragging on Mondays! This is a great </a:t>
            </a:r>
            <a:r>
              <a:rPr lang="en-US" dirty="0" err="1" smtClean="0"/>
              <a:t>hashtag</a:t>
            </a:r>
            <a:r>
              <a:rPr lang="en-US" dirty="0" smtClean="0"/>
              <a:t> to use if you want to share inspiring content from your troops such as great sales tips or other community initiatives.</a:t>
            </a:r>
          </a:p>
          <a:p>
            <a:pPr marL="285750" lvl="0" indent="-285750">
              <a:buFont typeface="Arial"/>
              <a:buChar char="•"/>
            </a:pPr>
            <a:r>
              <a:rPr lang="en-US" dirty="0" smtClean="0"/>
              <a:t>#</a:t>
            </a:r>
            <a:r>
              <a:rPr lang="en-US" b="1" dirty="0" err="1" smtClean="0"/>
              <a:t>TroopTuesday</a:t>
            </a:r>
            <a:r>
              <a:rPr lang="en-US" dirty="0" smtClean="0"/>
              <a:t>: This is a great </a:t>
            </a:r>
            <a:r>
              <a:rPr lang="en-US" dirty="0" err="1" smtClean="0"/>
              <a:t>hashtag</a:t>
            </a:r>
            <a:r>
              <a:rPr lang="en-US" dirty="0" smtClean="0"/>
              <a:t> to use if you want to give a virtual high-five and highlight a particular troop. This could focus on a particular initiative they are involved in or achievement they have reached.</a:t>
            </a:r>
          </a:p>
          <a:p>
            <a:pPr marL="285750" lvl="0" indent="-285750">
              <a:buFont typeface="Arial"/>
              <a:buChar char="•"/>
            </a:pPr>
            <a:r>
              <a:rPr lang="en-US" b="1" dirty="0" smtClean="0"/>
              <a:t>#</a:t>
            </a:r>
            <a:r>
              <a:rPr lang="en-US" b="1" dirty="0" err="1" smtClean="0"/>
              <a:t>ThrowbackThursday</a:t>
            </a:r>
            <a:r>
              <a:rPr lang="en-US" dirty="0" smtClean="0"/>
              <a:t>&amp; #</a:t>
            </a:r>
            <a:r>
              <a:rPr lang="en-US" b="1" dirty="0" err="1" smtClean="0"/>
              <a:t>FlashbackFriday</a:t>
            </a:r>
            <a:r>
              <a:rPr lang="en-US" dirty="0" smtClean="0"/>
              <a:t>: These </a:t>
            </a:r>
            <a:r>
              <a:rPr lang="en-US" dirty="0" err="1" smtClean="0"/>
              <a:t>hashtags</a:t>
            </a:r>
            <a:r>
              <a:rPr lang="en-US" dirty="0" smtClean="0"/>
              <a:t> are great for inciting nostalgia and can allow you to share content surrounding past sales successes, growth, past events and even products. </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19324A-0AEB-9144-988D-BEBB643847AD}" type="slidenum">
              <a:rPr lang="en-US" smtClean="0"/>
              <a:pPr/>
              <a:t>21</a:t>
            </a:fld>
            <a:endParaRPr lang="en-US"/>
          </a:p>
        </p:txBody>
      </p:sp>
    </p:spTree>
    <p:extLst>
      <p:ext uri="{BB962C8B-B14F-4D97-AF65-F5344CB8AC3E}">
        <p14:creationId xmlns:p14="http://schemas.microsoft.com/office/powerpoint/2010/main" val="3459080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r>
              <a:rPr lang="en-US" sz="1200" b="0" i="0" kern="1200" dirty="0" smtClean="0">
                <a:solidFill>
                  <a:schemeClr val="tx1"/>
                </a:solidFill>
                <a:latin typeface="Tahoma" pitchFamily="34" charset="0"/>
                <a:ea typeface="+mn-ea"/>
                <a:cs typeface="+mn-cs"/>
              </a:rPr>
              <a:t>ABC Bakers’ fan favorite cookie, Lemonades™, is turning 10 years old — and we’re celebrating all year with a Lemonades-themed extravaganza! </a:t>
            </a:r>
          </a:p>
          <a:p>
            <a:r>
              <a:rPr lang="en-US" sz="1200" b="0" i="0" kern="1200" dirty="0" smtClean="0">
                <a:solidFill>
                  <a:schemeClr val="tx1"/>
                </a:solidFill>
                <a:latin typeface="Tahoma" pitchFamily="34" charset="0"/>
                <a:ea typeface="+mn-ea"/>
                <a:cs typeface="+mn-cs"/>
              </a:rPr>
              <a:t>These savory slices of shortbread with lemon-flavored icing are getting the star treatment, with a dedicated </a:t>
            </a:r>
            <a:r>
              <a:rPr lang="en-US" sz="1200" b="0" i="0" kern="1200" dirty="0" err="1" smtClean="0">
                <a:solidFill>
                  <a:schemeClr val="tx1"/>
                </a:solidFill>
                <a:latin typeface="Tahoma" pitchFamily="34" charset="0"/>
                <a:ea typeface="+mn-ea"/>
                <a:cs typeface="+mn-cs"/>
              </a:rPr>
              <a:t>Facebook</a:t>
            </a:r>
            <a:r>
              <a:rPr lang="en-US" sz="1200" b="0" i="0" kern="1200" dirty="0" smtClean="0">
                <a:solidFill>
                  <a:schemeClr val="tx1"/>
                </a:solidFill>
                <a:latin typeface="Tahoma" pitchFamily="34" charset="0"/>
                <a:ea typeface="+mn-ea"/>
                <a:cs typeface="+mn-cs"/>
              </a:rPr>
              <a:t> Page and Twitter channel to keep volunteers, girls and cookie lovers everywhere informed and excited about Lemonades. </a:t>
            </a:r>
          </a:p>
          <a:p>
            <a:r>
              <a:rPr lang="en-US" sz="1200" b="0" i="0" kern="1200" dirty="0" smtClean="0">
                <a:solidFill>
                  <a:schemeClr val="tx1"/>
                </a:solidFill>
                <a:latin typeface="Tahoma" pitchFamily="34" charset="0"/>
                <a:ea typeface="+mn-ea"/>
                <a:cs typeface="+mn-cs"/>
              </a:rPr>
              <a:t>Make sure to let your troops know to like Lemonades on </a:t>
            </a:r>
            <a:r>
              <a:rPr lang="en-US" sz="1200" b="0" i="0" kern="1200" dirty="0" err="1" smtClean="0">
                <a:solidFill>
                  <a:schemeClr val="tx1"/>
                </a:solidFill>
                <a:latin typeface="Tahoma" pitchFamily="34" charset="0"/>
                <a:ea typeface="+mn-ea"/>
                <a:cs typeface="+mn-cs"/>
              </a:rPr>
              <a:t>Facebook</a:t>
            </a:r>
            <a:r>
              <a:rPr lang="en-US" sz="1200" b="0" i="0" kern="1200" dirty="0" smtClean="0">
                <a:solidFill>
                  <a:schemeClr val="tx1"/>
                </a:solidFill>
                <a:latin typeface="Tahoma" pitchFamily="34" charset="0"/>
                <a:ea typeface="+mn-ea"/>
                <a:cs typeface="+mn-cs"/>
              </a:rPr>
              <a:t> and follow Lemonades on Twitter for fun videos, cookie recipes, troop activity ideas, and even a contest or two! Join us in celebrating this big year! </a:t>
            </a:r>
          </a:p>
          <a:p>
            <a:endParaRPr lang="en-US" sz="1200" b="0" i="0" kern="1200" dirty="0" smtClean="0">
              <a:solidFill>
                <a:schemeClr val="tx1"/>
              </a:solidFill>
              <a:latin typeface="Tahoma" pitchFamily="34" charset="0"/>
              <a:ea typeface="+mn-ea"/>
              <a:cs typeface="+mn-cs"/>
            </a:endParaRPr>
          </a:p>
          <a:p>
            <a:r>
              <a:rPr lang="en-US" sz="1200" b="0" i="0" kern="1200" dirty="0" smtClean="0">
                <a:solidFill>
                  <a:schemeClr val="tx1"/>
                </a:solidFill>
                <a:latin typeface="Tahoma" pitchFamily="34" charset="0"/>
                <a:ea typeface="+mn-ea"/>
                <a:cs typeface="+mn-cs"/>
              </a:rPr>
              <a:t>https://www.facebook.com/LemonadesCookie</a:t>
            </a:r>
          </a:p>
          <a:p>
            <a:endParaRPr lang="en-US" sz="1200" b="0" i="0" kern="1200" dirty="0" smtClean="0">
              <a:solidFill>
                <a:schemeClr val="tx1"/>
              </a:solidFill>
              <a:latin typeface="Tahoma" pitchFamily="34" charset="0"/>
              <a:ea typeface="+mn-ea"/>
              <a:cs typeface="+mn-cs"/>
            </a:endParaRPr>
          </a:p>
          <a:p>
            <a:r>
              <a:rPr lang="en-US" sz="1200" b="0" i="0" kern="1200" dirty="0" smtClean="0">
                <a:solidFill>
                  <a:schemeClr val="tx1"/>
                </a:solidFill>
                <a:latin typeface="Tahoma" pitchFamily="34" charset="0"/>
                <a:ea typeface="+mn-ea"/>
                <a:cs typeface="+mn-cs"/>
              </a:rPr>
              <a:t>https://twitter.com/LemonadesCookie</a:t>
            </a:r>
          </a:p>
          <a:p>
            <a:endParaRPr lang="en-US" sz="1200" b="0" i="0" kern="1200" dirty="0">
              <a:solidFill>
                <a:schemeClr val="tx1"/>
              </a:solidFill>
              <a:latin typeface="Tahoma" pitchFamily="34" charset="0"/>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19324A-0AEB-9144-988D-BEBB643847AD}" type="slidenum">
              <a:rPr lang="en-US" smtClean="0"/>
              <a:pPr/>
              <a:t>22</a:t>
            </a:fld>
            <a:endParaRPr lang="en-US"/>
          </a:p>
        </p:txBody>
      </p:sp>
    </p:spTree>
    <p:extLst>
      <p:ext uri="{BB962C8B-B14F-4D97-AF65-F5344CB8AC3E}">
        <p14:creationId xmlns:p14="http://schemas.microsoft.com/office/powerpoint/2010/main" val="2461088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Tree>
    <p:extLst>
      <p:ext uri="{BB962C8B-B14F-4D97-AF65-F5344CB8AC3E}">
        <p14:creationId xmlns:p14="http://schemas.microsoft.com/office/powerpoint/2010/main" val="415963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pitchFamily="34" charset="-128"/>
              </a:rPr>
              <a:t>Lets start with the Cookie Program highlights.</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19324A-0AEB-9144-988D-BEBB643847AD}" type="slidenum">
              <a:rPr lang="en-US" smtClean="0"/>
              <a:pPr/>
              <a:t>3</a:t>
            </a:fld>
            <a:endParaRPr lang="en-US"/>
          </a:p>
        </p:txBody>
      </p:sp>
    </p:spTree>
    <p:extLst>
      <p:ext uri="{BB962C8B-B14F-4D97-AF65-F5344CB8AC3E}">
        <p14:creationId xmlns:p14="http://schemas.microsoft.com/office/powerpoint/2010/main" val="2501659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pPr marL="228600" indent="-228600">
              <a:buNone/>
            </a:pPr>
            <a:r>
              <a:rPr lang="en-US" sz="1200" b="1" dirty="0" smtClean="0"/>
              <a:t>Key features of COCO Cookie Command:</a:t>
            </a:r>
          </a:p>
          <a:p>
            <a:pPr marL="285750" lvl="0" indent="-285750">
              <a:buFont typeface="Arial"/>
              <a:buChar char="•"/>
            </a:pPr>
            <a:r>
              <a:rPr lang="en-US" b="1" dirty="0" smtClean="0"/>
              <a:t>Goal setting and tracking</a:t>
            </a:r>
            <a:r>
              <a:rPr lang="en-US" dirty="0" smtClean="0"/>
              <a:t>: Girls determine their individual cookie goals, record progress, and choose recognitions</a:t>
            </a:r>
          </a:p>
          <a:p>
            <a:pPr marL="285750" lvl="0" indent="-285750">
              <a:buFont typeface="Arial"/>
              <a:buChar char="•"/>
            </a:pPr>
            <a:r>
              <a:rPr lang="en-US" b="1" dirty="0" smtClean="0"/>
              <a:t>Plan creation</a:t>
            </a:r>
            <a:r>
              <a:rPr lang="en-US" dirty="0" smtClean="0"/>
              <a:t>: Girls determine what activities they will undertake as part of their cookie program, choosing among a list of recommended activities and/or adding their own</a:t>
            </a:r>
          </a:p>
          <a:p>
            <a:pPr marL="285750" lvl="0" indent="-285750">
              <a:buFont typeface="Arial"/>
              <a:buChar char="•"/>
            </a:pPr>
            <a:r>
              <a:rPr lang="en-US" b="1" dirty="0" smtClean="0"/>
              <a:t>Digital marketing tools</a:t>
            </a:r>
            <a:r>
              <a:rPr lang="en-US" dirty="0" smtClean="0"/>
              <a:t>: Girls can import contact lists, send </a:t>
            </a:r>
            <a:r>
              <a:rPr lang="en-US" dirty="0" err="1" smtClean="0"/>
              <a:t>ecards</a:t>
            </a:r>
            <a:r>
              <a:rPr lang="en-US" dirty="0" smtClean="0"/>
              <a:t> and place online orders</a:t>
            </a:r>
          </a:p>
          <a:p>
            <a:pPr marL="285750" lvl="0" indent="-285750">
              <a:buFont typeface="Arial"/>
              <a:buChar char="•"/>
            </a:pPr>
            <a:r>
              <a:rPr lang="en-US" b="1" dirty="0" smtClean="0"/>
              <a:t>Custom girl dashboards</a:t>
            </a:r>
            <a:r>
              <a:rPr lang="en-US" dirty="0" smtClean="0"/>
              <a:t>: Girls can upload their own image or choose a fun avatar, see summaries of their activities, compare progress to others, and send and receive “cheers”</a:t>
            </a:r>
          </a:p>
          <a:p>
            <a:pPr marL="285750" lvl="0" indent="-285750">
              <a:buFont typeface="Arial"/>
              <a:buChar char="•"/>
            </a:pPr>
            <a:r>
              <a:rPr lang="en-US" b="1" dirty="0" smtClean="0"/>
              <a:t>Custom troop dashboards</a:t>
            </a:r>
            <a:r>
              <a:rPr lang="en-US" dirty="0" smtClean="0"/>
              <a:t>: COCO’s troop page allows volunteers to post messages about the cookie sale to girls and monitor the troop’s progress</a:t>
            </a:r>
          </a:p>
          <a:p>
            <a:pPr marL="0" lvl="0" indent="0">
              <a:buFont typeface="Arial"/>
              <a:buNone/>
            </a:pPr>
            <a:endParaRPr lang="en-US" dirty="0" smtClean="0"/>
          </a:p>
          <a:p>
            <a:pPr marL="0" lvl="0" indent="0">
              <a:buFont typeface="Arial"/>
              <a:buNone/>
            </a:pPr>
            <a:r>
              <a:rPr lang="en-US" sz="1200" b="1" dirty="0" smtClean="0"/>
              <a:t>COCO Cookie Command and Smart Cookie U:</a:t>
            </a:r>
          </a:p>
          <a:p>
            <a:pPr marL="0" lvl="0" indent="0">
              <a:buFont typeface="Arial"/>
              <a:buNone/>
            </a:pPr>
            <a:endParaRPr lang="en-US" sz="1200" dirty="0" smtClean="0"/>
          </a:p>
          <a:p>
            <a:pPr marL="285750" lvl="0" indent="-285750">
              <a:buFont typeface="Arial"/>
              <a:buChar char="•"/>
            </a:pPr>
            <a:r>
              <a:rPr lang="en-US" dirty="0" smtClean="0"/>
              <a:t>Smart Cookie U is an </a:t>
            </a:r>
            <a:r>
              <a:rPr lang="en-US" i="1" dirty="0" smtClean="0"/>
              <a:t>educational portal</a:t>
            </a:r>
            <a:r>
              <a:rPr lang="en-US" dirty="0" smtClean="0"/>
              <a:t> with resources about the ABC cookie program, marketing and sales tips, cookie information, and links to all of the tech </a:t>
            </a:r>
            <a:r>
              <a:rPr lang="en-US" i="1" dirty="0" smtClean="0"/>
              <a:t>tools</a:t>
            </a:r>
            <a:r>
              <a:rPr lang="en-US" dirty="0" smtClean="0"/>
              <a:t> we offer — including SNAP+ and COCO Cookie Command</a:t>
            </a:r>
          </a:p>
          <a:p>
            <a:pPr lvl="0"/>
            <a:endParaRPr lang="en-US" dirty="0" smtClean="0"/>
          </a:p>
          <a:p>
            <a:pPr marL="285750" lvl="0" indent="-285750">
              <a:buFont typeface="Arial"/>
              <a:buChar char="•"/>
            </a:pPr>
            <a:r>
              <a:rPr lang="en-US" dirty="0" smtClean="0"/>
              <a:t>COCO Cookie Command is ABC’s customized web-based “business center” for planning, managing and tracking </a:t>
            </a:r>
            <a:r>
              <a:rPr lang="en-US" dirty="0" err="1" smtClean="0"/>
              <a:t>girls’sales</a:t>
            </a:r>
            <a:r>
              <a:rPr lang="en-US" dirty="0" smtClean="0"/>
              <a:t> goals, online marketing efforts and </a:t>
            </a:r>
            <a:r>
              <a:rPr lang="en-US" dirty="0" err="1" smtClean="0"/>
              <a:t>success</a:t>
            </a:r>
            <a:r>
              <a:rPr lang="en-US" sz="1200" b="1" dirty="0" err="1" smtClean="0"/>
              <a:t>COCOdirect</a:t>
            </a:r>
            <a:r>
              <a:rPr lang="en-US" sz="1200" b="1" dirty="0" smtClean="0"/>
              <a:t> Benefits:</a:t>
            </a:r>
          </a:p>
          <a:p>
            <a:pPr marL="0" lvl="0" indent="0">
              <a:buFont typeface="Arial"/>
              <a:buNone/>
            </a:pPr>
            <a:endParaRPr lang="en-US" dirty="0" smtClean="0"/>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dirty="0" smtClean="0"/>
              <a:t>Because using </a:t>
            </a:r>
            <a:r>
              <a:rPr lang="en-US" dirty="0" err="1" smtClean="0"/>
              <a:t>COCOdirect</a:t>
            </a:r>
            <a:r>
              <a:rPr lang="en-US" dirty="0" smtClean="0"/>
              <a:t> requires NO money collection and NO hand delivery, it’s a great tool for selling cookies to out-of-state relatives who want to support girls but do not live nearby for convenient money collection or cookie delivery!</a:t>
            </a:r>
          </a:p>
          <a:p>
            <a:pPr marL="0" lvl="0" indent="0">
              <a:buFont typeface="Arial"/>
              <a:buNone/>
            </a:pPr>
            <a:endParaRPr lang="en-US" dirty="0" smtClean="0"/>
          </a:p>
          <a:p>
            <a:pPr marL="0" lvl="0" indent="0">
              <a:buFont typeface="Arial"/>
              <a:buNone/>
            </a:pPr>
            <a:r>
              <a:rPr lang="en-US" sz="1200" b="1" dirty="0" smtClean="0"/>
              <a:t>Ways for Volunteers to Leverage </a:t>
            </a:r>
            <a:r>
              <a:rPr lang="en-US" sz="1200" b="1" dirty="0" err="1" smtClean="0"/>
              <a:t>COCOdirect</a:t>
            </a:r>
            <a:r>
              <a:rPr lang="en-US" sz="1200" b="1" dirty="0" smtClean="0"/>
              <a:t>:</a:t>
            </a:r>
          </a:p>
          <a:p>
            <a:pPr marL="0" lvl="0" indent="0">
              <a:buFont typeface="Arial"/>
              <a:buNone/>
            </a:pPr>
            <a:endParaRPr lang="en-US" sz="1200" dirty="0" smtClean="0"/>
          </a:p>
          <a:p>
            <a:pPr marL="285750" indent="-285750">
              <a:buFont typeface="Arial"/>
              <a:buChar char="•"/>
            </a:pPr>
            <a:r>
              <a:rPr lang="en-US" dirty="0" smtClean="0"/>
              <a:t>Encourage volunteers to market this functionality on their own </a:t>
            </a:r>
            <a:r>
              <a:rPr lang="en-US" dirty="0" err="1" smtClean="0"/>
              <a:t>Facebook</a:t>
            </a:r>
            <a:r>
              <a:rPr lang="en-US" dirty="0" smtClean="0"/>
              <a:t> pages and through emails to friends and family! People interested in ordering cookies for direct shipment can simply respond with their information via email or send a private message on </a:t>
            </a:r>
            <a:r>
              <a:rPr lang="en-US" dirty="0" err="1" smtClean="0"/>
              <a:t>Facebook</a:t>
            </a:r>
            <a:r>
              <a:rPr lang="en-US" dirty="0" smtClean="0"/>
              <a:t> with their email address. </a:t>
            </a:r>
          </a:p>
          <a:p>
            <a:endParaRPr lang="en-US" dirty="0" smtClean="0"/>
          </a:p>
          <a:p>
            <a:pPr marL="285750" indent="-285750">
              <a:buFont typeface="Arial"/>
              <a:buChar char="•"/>
            </a:pPr>
            <a:r>
              <a:rPr lang="en-US" dirty="0" smtClean="0"/>
              <a:t>Girls can then send them a link to </a:t>
            </a:r>
            <a:r>
              <a:rPr lang="en-US" dirty="0" err="1" smtClean="0"/>
              <a:t>COCOdirect</a:t>
            </a:r>
            <a:r>
              <a:rPr lang="en-US" dirty="0" smtClean="0"/>
              <a:t>. Or, NEW this year, each girl will have a unique link to her </a:t>
            </a:r>
            <a:r>
              <a:rPr lang="en-US" dirty="0" err="1" smtClean="0"/>
              <a:t>COCOdirect</a:t>
            </a:r>
            <a:r>
              <a:rPr lang="en-US" dirty="0" smtClean="0"/>
              <a:t> site that she can share directly on </a:t>
            </a:r>
            <a:r>
              <a:rPr lang="en-US" dirty="0" err="1" smtClean="0"/>
              <a:t>Facebook</a:t>
            </a:r>
            <a:r>
              <a:rPr lang="en-US" dirty="0" smtClean="0"/>
              <a:t> or through email—making it easier to reach family and friends through social sites!</a:t>
            </a:r>
          </a:p>
          <a:p>
            <a:pPr marL="285750" lvl="0" indent="-285750">
              <a:buFont typeface="Arial"/>
              <a:buChar char="•"/>
            </a:pPr>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19324A-0AEB-9144-988D-BEBB643847AD}" type="slidenum">
              <a:rPr lang="en-US" smtClean="0"/>
              <a:pPr/>
              <a:t>24</a:t>
            </a:fld>
            <a:endParaRPr lang="en-US"/>
          </a:p>
        </p:txBody>
      </p:sp>
    </p:spTree>
    <p:extLst>
      <p:ext uri="{BB962C8B-B14F-4D97-AF65-F5344CB8AC3E}">
        <p14:creationId xmlns:p14="http://schemas.microsoft.com/office/powerpoint/2010/main" val="3199742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We have the mobile app for girls – on both the apple</a:t>
            </a:r>
            <a:r>
              <a:rPr lang="en-US" baseline="0" dirty="0" smtClean="0"/>
              <a:t> and </a:t>
            </a:r>
            <a:r>
              <a:rPr lang="en-US" dirty="0" smtClean="0"/>
              <a:t>android platform this year. Easy handheld link to access all the information about a girl</a:t>
            </a:r>
            <a:r>
              <a:rPr lang="en-US" altLang="en-US" dirty="0" smtClean="0"/>
              <a:t>’</a:t>
            </a:r>
            <a:r>
              <a:rPr lang="en-US" dirty="0" smtClean="0"/>
              <a:t>s sales, from orders to progress towards goals. </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Girls can take the digital order card with them anywhere and access anytime! An added bonus over the paper order card – email confirmations for consumers!</a:t>
            </a:r>
            <a:endParaRPr lang="en-US" smtClean="0"/>
          </a:p>
          <a:p>
            <a:endParaRPr lang="en-US" dirty="0"/>
          </a:p>
        </p:txBody>
      </p:sp>
    </p:spTree>
    <p:extLst>
      <p:ext uri="{BB962C8B-B14F-4D97-AF65-F5344CB8AC3E}">
        <p14:creationId xmlns:p14="http://schemas.microsoft.com/office/powerpoint/2010/main" val="1182458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fontScale="92500" lnSpcReduction="10000"/>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sz="1800" dirty="0" err="1" smtClean="0">
                <a:solidFill>
                  <a:schemeClr val="tx1"/>
                </a:solidFill>
              </a:rPr>
              <a:t>COCOdirect</a:t>
            </a:r>
            <a:r>
              <a:rPr lang="en-US" sz="1800" dirty="0" smtClean="0">
                <a:solidFill>
                  <a:schemeClr val="tx1"/>
                </a:solidFill>
              </a:rPr>
              <a:t> helps girls and volunteers streamline their cookie sale by allowing consumers to place large orders, pay with a credit card and receive direct shipment of cookies — a great option for anyone who wants to order Girl Scout Cookies in bulk or support a family member or friend who is a Girl Scout.</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sz="1800" dirty="0" smtClean="0">
              <a:solidFill>
                <a:schemeClr val="tx1"/>
              </a:solidFill>
            </a:endParaRPr>
          </a:p>
          <a:p>
            <a:r>
              <a:rPr lang="en-US" sz="1200" b="1" kern="1200" dirty="0" smtClean="0">
                <a:solidFill>
                  <a:schemeClr val="tx1"/>
                </a:solidFill>
                <a:latin typeface="Tahoma" pitchFamily="34" charset="0"/>
                <a:ea typeface="+mn-ea"/>
                <a:cs typeface="+mn-cs"/>
              </a:rPr>
              <a:t>What is the difference between </a:t>
            </a:r>
            <a:r>
              <a:rPr lang="en-US" sz="1200" b="1" kern="1200" dirty="0" err="1" smtClean="0">
                <a:solidFill>
                  <a:schemeClr val="tx1"/>
                </a:solidFill>
                <a:latin typeface="Tahoma" pitchFamily="34" charset="0"/>
                <a:ea typeface="+mn-ea"/>
                <a:cs typeface="+mn-cs"/>
              </a:rPr>
              <a:t>COCOmobile</a:t>
            </a:r>
            <a:r>
              <a:rPr lang="en-US" sz="1200" b="1" kern="1200" dirty="0" smtClean="0">
                <a:solidFill>
                  <a:schemeClr val="tx1"/>
                </a:solidFill>
                <a:latin typeface="Tahoma" pitchFamily="34" charset="0"/>
                <a:ea typeface="+mn-ea"/>
                <a:cs typeface="+mn-cs"/>
              </a:rPr>
              <a:t> and </a:t>
            </a:r>
            <a:r>
              <a:rPr lang="en-US" sz="1200" b="1" kern="1200" dirty="0" err="1" smtClean="0">
                <a:solidFill>
                  <a:schemeClr val="tx1"/>
                </a:solidFill>
                <a:latin typeface="Tahoma" pitchFamily="34" charset="0"/>
                <a:ea typeface="+mn-ea"/>
                <a:cs typeface="+mn-cs"/>
              </a:rPr>
              <a:t>COCOdirect</a:t>
            </a:r>
            <a:r>
              <a:rPr lang="en-US" sz="1200" b="1" kern="1200" dirty="0" smtClean="0">
                <a:solidFill>
                  <a:schemeClr val="tx1"/>
                </a:solidFill>
                <a:latin typeface="Tahoma" pitchFamily="34" charset="0"/>
                <a:ea typeface="+mn-ea"/>
                <a:cs typeface="+mn-cs"/>
              </a:rPr>
              <a:t>?</a:t>
            </a:r>
            <a:endParaRPr lang="en-US" sz="1200" kern="1200" dirty="0" smtClean="0">
              <a:solidFill>
                <a:schemeClr val="tx1"/>
              </a:solidFill>
              <a:latin typeface="Tahoma" pitchFamily="34" charset="0"/>
              <a:ea typeface="+mn-ea"/>
              <a:cs typeface="+mn-cs"/>
            </a:endParaRPr>
          </a:p>
          <a:p>
            <a:r>
              <a:rPr lang="en-US" sz="1200" kern="1200" dirty="0" err="1" smtClean="0">
                <a:solidFill>
                  <a:schemeClr val="tx1"/>
                </a:solidFill>
                <a:latin typeface="Tahoma" pitchFamily="34" charset="0"/>
                <a:ea typeface="+mn-ea"/>
                <a:cs typeface="+mn-cs"/>
              </a:rPr>
              <a:t>COCOmobile</a:t>
            </a:r>
            <a:r>
              <a:rPr lang="en-US" sz="1200" kern="1200" dirty="0" smtClean="0">
                <a:solidFill>
                  <a:schemeClr val="tx1"/>
                </a:solidFill>
                <a:latin typeface="Tahoma" pitchFamily="34" charset="0"/>
                <a:ea typeface="+mn-ea"/>
                <a:cs typeface="+mn-cs"/>
              </a:rPr>
              <a:t> and </a:t>
            </a:r>
            <a:r>
              <a:rPr lang="en-US" sz="1200" kern="1200" dirty="0" err="1" smtClean="0">
                <a:solidFill>
                  <a:schemeClr val="tx1"/>
                </a:solidFill>
                <a:latin typeface="Tahoma" pitchFamily="34" charset="0"/>
                <a:ea typeface="+mn-ea"/>
                <a:cs typeface="+mn-cs"/>
              </a:rPr>
              <a:t>COCOdirect</a:t>
            </a:r>
            <a:r>
              <a:rPr lang="en-US" sz="1200" kern="1200" dirty="0" smtClean="0">
                <a:solidFill>
                  <a:schemeClr val="tx1"/>
                </a:solidFill>
                <a:latin typeface="Tahoma" pitchFamily="34" charset="0"/>
                <a:ea typeface="+mn-ea"/>
                <a:cs typeface="+mn-cs"/>
              </a:rPr>
              <a:t> are both related to COCO Cookie Command — one is merely the mobile version, while the other is a distinct function available on both!</a:t>
            </a:r>
          </a:p>
          <a:p>
            <a:pPr lvl="0"/>
            <a:r>
              <a:rPr lang="en-US" sz="1200" kern="1200" dirty="0" err="1" smtClean="0">
                <a:solidFill>
                  <a:schemeClr val="tx1"/>
                </a:solidFill>
                <a:latin typeface="Tahoma" pitchFamily="34" charset="0"/>
                <a:ea typeface="+mn-ea"/>
                <a:cs typeface="+mn-cs"/>
              </a:rPr>
              <a:t>COCOdirect</a:t>
            </a:r>
            <a:r>
              <a:rPr lang="en-US" sz="1200" kern="1200" dirty="0" smtClean="0">
                <a:solidFill>
                  <a:schemeClr val="tx1"/>
                </a:solidFill>
                <a:latin typeface="Tahoma" pitchFamily="34" charset="0"/>
                <a:ea typeface="+mn-ea"/>
                <a:cs typeface="+mn-cs"/>
              </a:rPr>
              <a:t> is the </a:t>
            </a:r>
            <a:r>
              <a:rPr lang="en-US" sz="1200" i="1" kern="1200" dirty="0" smtClean="0">
                <a:solidFill>
                  <a:schemeClr val="tx1"/>
                </a:solidFill>
                <a:latin typeface="Tahoma" pitchFamily="34" charset="0"/>
                <a:ea typeface="+mn-ea"/>
                <a:cs typeface="+mn-cs"/>
              </a:rPr>
              <a:t>functionality</a:t>
            </a:r>
            <a:r>
              <a:rPr lang="en-US" sz="1200" kern="1200" dirty="0" smtClean="0">
                <a:solidFill>
                  <a:schemeClr val="tx1"/>
                </a:solidFill>
                <a:latin typeface="Tahoma" pitchFamily="34" charset="0"/>
                <a:ea typeface="+mn-ea"/>
                <a:cs typeface="+mn-cs"/>
              </a:rPr>
              <a:t> that allows Girl Scout cookies to be shipped directly to consumers in bulk sizes, including:</a:t>
            </a:r>
          </a:p>
          <a:p>
            <a:pPr lvl="1"/>
            <a:r>
              <a:rPr lang="en-US" sz="1200" kern="1200" dirty="0" smtClean="0">
                <a:solidFill>
                  <a:schemeClr val="tx1"/>
                </a:solidFill>
                <a:latin typeface="Tahoma" pitchFamily="34" charset="0"/>
                <a:ea typeface="+mn-ea"/>
                <a:cs typeface="+mn-cs"/>
              </a:rPr>
              <a:t>An eight-pack sampler</a:t>
            </a:r>
          </a:p>
          <a:p>
            <a:pPr lvl="1"/>
            <a:r>
              <a:rPr lang="en-US" sz="1200" kern="1200" dirty="0" smtClean="0">
                <a:solidFill>
                  <a:schemeClr val="tx1"/>
                </a:solidFill>
                <a:latin typeface="Tahoma" pitchFamily="34" charset="0"/>
                <a:ea typeface="+mn-ea"/>
                <a:cs typeface="+mn-cs"/>
              </a:rPr>
              <a:t>A half dozen of any one variety</a:t>
            </a:r>
          </a:p>
          <a:p>
            <a:pPr lvl="1"/>
            <a:r>
              <a:rPr lang="en-US" sz="1200" kern="1200" dirty="0" smtClean="0">
                <a:solidFill>
                  <a:schemeClr val="tx1"/>
                </a:solidFill>
                <a:latin typeface="Tahoma" pitchFamily="34" charset="0"/>
                <a:ea typeface="+mn-ea"/>
                <a:cs typeface="+mn-cs"/>
              </a:rPr>
              <a:t>A dozen of any one variety</a:t>
            </a:r>
          </a:p>
          <a:p>
            <a:pPr lvl="0"/>
            <a:r>
              <a:rPr lang="en-US" sz="1200" kern="1200" dirty="0" err="1" smtClean="0">
                <a:solidFill>
                  <a:schemeClr val="tx1"/>
                </a:solidFill>
                <a:latin typeface="Tahoma" pitchFamily="34" charset="0"/>
                <a:ea typeface="+mn-ea"/>
                <a:cs typeface="+mn-cs"/>
              </a:rPr>
              <a:t>COCOmobile</a:t>
            </a:r>
            <a:r>
              <a:rPr lang="en-US" sz="1200" kern="1200" dirty="0" smtClean="0">
                <a:solidFill>
                  <a:schemeClr val="tx1"/>
                </a:solidFill>
                <a:latin typeface="Tahoma" pitchFamily="34" charset="0"/>
                <a:ea typeface="+mn-ea"/>
                <a:cs typeface="+mn-cs"/>
              </a:rPr>
              <a:t> is the </a:t>
            </a:r>
            <a:r>
              <a:rPr lang="en-US" sz="1200" i="1" kern="1200" dirty="0" smtClean="0">
                <a:solidFill>
                  <a:schemeClr val="tx1"/>
                </a:solidFill>
                <a:latin typeface="Tahoma" pitchFamily="34" charset="0"/>
                <a:ea typeface="+mn-ea"/>
                <a:cs typeface="+mn-cs"/>
              </a:rPr>
              <a:t>app</a:t>
            </a:r>
            <a:r>
              <a:rPr lang="en-US" sz="1200" kern="1200" dirty="0" smtClean="0">
                <a:solidFill>
                  <a:schemeClr val="tx1"/>
                </a:solidFill>
                <a:latin typeface="Tahoma" pitchFamily="34" charset="0"/>
                <a:ea typeface="+mn-ea"/>
                <a:cs typeface="+mn-cs"/>
              </a:rPr>
              <a:t> that allows girls to access all the features of COCO cookie command on their mobile devices — including placing these direct-ship orders and inputting credit card and shipping information. </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US" sz="1800" dirty="0" smtClean="0">
              <a:solidFill>
                <a:schemeClr val="tx1"/>
              </a:solidFill>
            </a:endParaRPr>
          </a:p>
          <a:p>
            <a:endParaRPr lang="en-US" dirty="0"/>
          </a:p>
        </p:txBody>
      </p:sp>
    </p:spTree>
    <p:extLst>
      <p:ext uri="{BB962C8B-B14F-4D97-AF65-F5344CB8AC3E}">
        <p14:creationId xmlns:p14="http://schemas.microsoft.com/office/powerpoint/2010/main" val="3641703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b="1" dirty="0" smtClean="0"/>
              <a:t>ACTION</a:t>
            </a:r>
            <a:r>
              <a:rPr lang="en-US" dirty="0" smtClean="0"/>
              <a:t>: Enter in your council specific results! This is season preview of all ABC councils.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358D873-F516-E847-92C6-993B01FA6F69}" type="slidenum">
              <a:rPr lang="en-US" smtClean="0"/>
              <a:pPr/>
              <a:t>30</a:t>
            </a:fld>
            <a:endParaRPr lang="en-US" dirty="0"/>
          </a:p>
        </p:txBody>
      </p:sp>
    </p:spTree>
    <p:extLst>
      <p:ext uri="{BB962C8B-B14F-4D97-AF65-F5344CB8AC3E}">
        <p14:creationId xmlns:p14="http://schemas.microsoft.com/office/powerpoint/2010/main" val="3271981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48400" cy="3514725"/>
          </a:xfrm>
          <a:prstGeom prst="rect">
            <a:avLst/>
          </a:prstGeom>
        </p:spPr>
      </p:sp>
      <p:sp>
        <p:nvSpPr>
          <p:cNvPr id="3" name="Notes Placeholder 2"/>
          <p:cNvSpPr>
            <a:spLocks noGrp="1"/>
          </p:cNvSpPr>
          <p:nvPr>
            <p:ph type="body" idx="1"/>
          </p:nvPr>
        </p:nvSpPr>
        <p:spPr>
          <a:xfrm>
            <a:off x="708660" y="4451985"/>
            <a:ext cx="5669280" cy="4217670"/>
          </a:xfrm>
          <a:prstGeom prst="rect">
            <a:avLst/>
          </a:prstGeom>
        </p:spPr>
        <p:txBody>
          <a:bodyPr>
            <a:normAutofit/>
          </a:bodyPr>
          <a:lstStyle/>
          <a:p>
            <a:endParaRPr lang="en-US" dirty="0"/>
          </a:p>
        </p:txBody>
      </p:sp>
      <p:sp>
        <p:nvSpPr>
          <p:cNvPr id="4" name="Slide Number Placeholder 3"/>
          <p:cNvSpPr>
            <a:spLocks noGrp="1"/>
          </p:cNvSpPr>
          <p:nvPr>
            <p:ph type="sldNum" sz="quarter" idx="10"/>
          </p:nvPr>
        </p:nvSpPr>
        <p:spPr>
          <a:xfrm>
            <a:off x="4014100" y="8902344"/>
            <a:ext cx="3070860" cy="468630"/>
          </a:xfrm>
          <a:prstGeom prst="rect">
            <a:avLst/>
          </a:prstGeom>
        </p:spPr>
        <p:txBody>
          <a:bodyPr/>
          <a:lstStyle/>
          <a:p>
            <a:fld id="{C358D873-F516-E847-92C6-993B01FA6F69}" type="slidenum">
              <a:rPr lang="en-US" smtClean="0"/>
              <a:pPr/>
              <a:t>31</a:t>
            </a:fld>
            <a:endParaRPr lang="en-US"/>
          </a:p>
        </p:txBody>
      </p:sp>
    </p:spTree>
    <p:extLst>
      <p:ext uri="{BB962C8B-B14F-4D97-AF65-F5344CB8AC3E}">
        <p14:creationId xmlns:p14="http://schemas.microsoft.com/office/powerpoint/2010/main" val="1313687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Tree>
    <p:extLst>
      <p:ext uri="{BB962C8B-B14F-4D97-AF65-F5344CB8AC3E}">
        <p14:creationId xmlns:p14="http://schemas.microsoft.com/office/powerpoint/2010/main" val="2184847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eaLnBrk="1" hangingPunct="1">
              <a:spcBef>
                <a:spcPct val="0"/>
              </a:spcBef>
            </a:pPr>
            <a:r>
              <a:rPr lang="en-US" dirty="0" smtClean="0">
                <a:ea typeface="ＭＳ Ｐゴシック" pitchFamily="34" charset="-128"/>
              </a:rPr>
              <a:t>Our great 8 line up includes all the best cookies! From the ever popular Thin Mint to the best tasting breakfast snack cookie – Cranberry Citrus Crisps, everyone is sure to find a favorite. </a:t>
            </a:r>
          </a:p>
          <a:p>
            <a:pPr eaLnBrk="1" hangingPunct="1">
              <a:spcBef>
                <a:spcPct val="0"/>
              </a:spcBef>
            </a:pPr>
            <a:endParaRPr lang="en-US" dirty="0" smtClean="0">
              <a:ea typeface="ＭＳ Ｐゴシック" pitchFamily="34" charset="-128"/>
            </a:endParaRPr>
          </a:p>
          <a:p>
            <a:pPr eaLnBrk="1" hangingPunct="1">
              <a:spcBef>
                <a:spcPct val="0"/>
              </a:spcBef>
            </a:pPr>
            <a:r>
              <a:rPr lang="en-US" b="1" dirty="0" smtClean="0">
                <a:ea typeface="ＭＳ Ｐゴシック" pitchFamily="34" charset="-128"/>
              </a:rPr>
              <a:t>ACTION: If your council is not participating in Gluten Free you may wish to delete the trios information</a:t>
            </a:r>
          </a:p>
          <a:p>
            <a:endParaRPr lang="en-US" dirty="0"/>
          </a:p>
        </p:txBody>
      </p:sp>
    </p:spTree>
    <p:extLst>
      <p:ext uri="{BB962C8B-B14F-4D97-AF65-F5344CB8AC3E}">
        <p14:creationId xmlns:p14="http://schemas.microsoft.com/office/powerpoint/2010/main" val="2576265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dirty="0" smtClean="0">
                <a:ea typeface="ＭＳ Ｐゴシック" pitchFamily="34" charset="-128"/>
              </a:rPr>
              <a:t>This is a typical mix of the ABC cookie varieties. The demand may vary in your area and you can always pull information from Snap on what the mix was for an individual troop. </a:t>
            </a:r>
          </a:p>
          <a:p>
            <a:endParaRPr lang="en-US" dirty="0" smtClean="0">
              <a:ea typeface="ＭＳ Ｐゴシック" pitchFamily="34" charset="-128"/>
            </a:endParaRPr>
          </a:p>
          <a:p>
            <a:r>
              <a:rPr lang="en-US" b="1" dirty="0" smtClean="0">
                <a:ea typeface="ＭＳ Ｐゴシック" pitchFamily="34" charset="-128"/>
              </a:rPr>
              <a:t>ACTION: Council may want to insert their past sales mix or if moving to a direct sale, present projected product mix for coming year</a:t>
            </a:r>
          </a:p>
          <a:p>
            <a:endParaRPr lang="en-US" dirty="0"/>
          </a:p>
        </p:txBody>
      </p:sp>
    </p:spTree>
    <p:extLst>
      <p:ext uri="{BB962C8B-B14F-4D97-AF65-F5344CB8AC3E}">
        <p14:creationId xmlns:p14="http://schemas.microsoft.com/office/powerpoint/2010/main" val="3159711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Gill Sans" pitchFamily="1" charset="0"/>
                <a:ea typeface="ＭＳ Ｐゴシック" pitchFamily="34" charset="-128"/>
              </a:rPr>
              <a:t>It is always important to share consistent information with all of the groups involved in the cookie sale. If you are a SU Cookie Chair training troops, you want to have each of these components represented in your training. When troops train their girls and parents, they should share the same information. Consistent messages across the cookie sale will make for a successful year.</a:t>
            </a:r>
          </a:p>
          <a:p>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319324A-0AEB-9144-988D-BEBB643847AD}" type="slidenum">
              <a:rPr lang="en-US" smtClean="0"/>
              <a:pPr/>
              <a:t>35</a:t>
            </a:fld>
            <a:endParaRPr lang="en-US"/>
          </a:p>
        </p:txBody>
      </p:sp>
    </p:spTree>
    <p:extLst>
      <p:ext uri="{BB962C8B-B14F-4D97-AF65-F5344CB8AC3E}">
        <p14:creationId xmlns:p14="http://schemas.microsoft.com/office/powerpoint/2010/main" val="4144906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pitchFamily="34" charset="-128"/>
              </a:rPr>
              <a:t>Who can sell Girl Scout Cookies? All registered Girl Scouts can sell if they have permission from a parent or guardian. From a Daisy in her first sale to a Ambassador in her last sale, all girls want to participate. Make it easy and fun for them.</a:t>
            </a:r>
          </a:p>
          <a:p>
            <a:endParaRPr lang="en-US" dirty="0"/>
          </a:p>
        </p:txBody>
      </p:sp>
    </p:spTree>
    <p:extLst>
      <p:ext uri="{BB962C8B-B14F-4D97-AF65-F5344CB8AC3E}">
        <p14:creationId xmlns:p14="http://schemas.microsoft.com/office/powerpoint/2010/main" val="269556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fontScale="85000" lnSpcReduction="1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pitchFamily="34" charset="-128"/>
              </a:rPr>
              <a:t>The Cookie Sale supports learning in a fun environment. Girls learn by doing. The Girl Leadership Experience invites girls to make decisions around the Cookie Sale! Troops and girls set goals – both sales and learning goals. They practice business ethics by following the sale guidelines and selling dates. Money management takes the lead when girls make change or budget their cookie money to support troop activities. And we all know that girls practice and develop people skills as they interact with each other and their customers!</a:t>
            </a:r>
          </a:p>
          <a:p>
            <a:endParaRPr lang="en-US" dirty="0" smtClean="0"/>
          </a:p>
          <a:p>
            <a:r>
              <a:rPr lang="en-US" dirty="0" smtClean="0"/>
              <a:t>Let’s Review the 5 Skills</a:t>
            </a:r>
          </a:p>
          <a:p>
            <a:r>
              <a:rPr lang="en-US" b="1" dirty="0" smtClean="0"/>
              <a:t>Goal Setting: </a:t>
            </a:r>
            <a:r>
              <a:rPr lang="en-US" sz="1200" kern="1200" baseline="0" dirty="0" smtClean="0">
                <a:solidFill>
                  <a:schemeClr val="tx1"/>
                </a:solidFill>
                <a:latin typeface="Tahoma" pitchFamily="34" charset="0"/>
                <a:ea typeface="+mn-ea"/>
                <a:cs typeface="+mn-cs"/>
              </a:rPr>
              <a:t>At the start of the sale, girls will set a goal. And it’s not just about how many boxes of cookies she sells. Her goals should also be based on things she’ll learn, experiences she’ll have, and what she’ll be able to accomplish once she reaches her sales target. </a:t>
            </a:r>
          </a:p>
          <a:p>
            <a:endParaRPr lang="en-US" sz="1200" kern="1200" baseline="0" dirty="0" smtClean="0">
              <a:solidFill>
                <a:schemeClr val="tx1"/>
              </a:solidFill>
              <a:latin typeface="Tahoma" pitchFamily="34" charset="0"/>
              <a:ea typeface="+mn-ea"/>
              <a:cs typeface="+mn-cs"/>
            </a:endParaRPr>
          </a:p>
          <a:p>
            <a:r>
              <a:rPr lang="en-US" sz="1200" b="1" kern="1200" baseline="0" dirty="0" smtClean="0">
                <a:solidFill>
                  <a:schemeClr val="tx1"/>
                </a:solidFill>
                <a:latin typeface="Tahoma" pitchFamily="34" charset="0"/>
                <a:ea typeface="+mn-ea"/>
                <a:cs typeface="+mn-cs"/>
              </a:rPr>
              <a:t>Business Ethics: </a:t>
            </a:r>
            <a:r>
              <a:rPr lang="en-US" sz="1200" kern="1200" baseline="0" dirty="0" smtClean="0">
                <a:solidFill>
                  <a:schemeClr val="tx1"/>
                </a:solidFill>
                <a:latin typeface="Tahoma" pitchFamily="34" charset="0"/>
                <a:ea typeface="+mn-ea"/>
                <a:cs typeface="+mn-cs"/>
              </a:rPr>
              <a:t>Throughout the sale, she’ll be making decisions, both with the group and as an individual. What will they do with the funds they generate? Where would be the best place for a booth sale? You’re here to help her sharpen her skills for making good choices. </a:t>
            </a:r>
          </a:p>
          <a:p>
            <a:endParaRPr lang="en-US" sz="1200" b="1" kern="1200" baseline="0" dirty="0" smtClean="0">
              <a:solidFill>
                <a:schemeClr val="tx1"/>
              </a:solidFill>
              <a:latin typeface="Tahoma" pitchFamily="34" charset="0"/>
              <a:ea typeface="+mn-ea"/>
              <a:cs typeface="+mn-cs"/>
            </a:endParaRPr>
          </a:p>
          <a:p>
            <a:r>
              <a:rPr lang="en-US" sz="1200" b="1" kern="1200" baseline="0" dirty="0" smtClean="0">
                <a:solidFill>
                  <a:schemeClr val="tx1"/>
                </a:solidFill>
                <a:latin typeface="Tahoma" pitchFamily="34" charset="0"/>
                <a:ea typeface="+mn-ea"/>
                <a:cs typeface="+mn-cs"/>
              </a:rPr>
              <a:t>Money Management: </a:t>
            </a:r>
            <a:r>
              <a:rPr lang="en-US" sz="1200" kern="1200" baseline="0" dirty="0" smtClean="0">
                <a:solidFill>
                  <a:schemeClr val="tx1"/>
                </a:solidFill>
                <a:latin typeface="Tahoma" pitchFamily="34" charset="0"/>
                <a:ea typeface="+mn-ea"/>
                <a:cs typeface="+mn-cs"/>
              </a:rPr>
              <a:t>For many girls, this is the first time they’re responsible for handling money. Through the sale, they’ll learn all about accountability and the importance of accuracy and safety. </a:t>
            </a:r>
          </a:p>
          <a:p>
            <a:endParaRPr lang="en-US" sz="1200" b="1" kern="1200" baseline="0" dirty="0" smtClean="0">
              <a:solidFill>
                <a:schemeClr val="tx1"/>
              </a:solidFill>
              <a:latin typeface="Tahoma" pitchFamily="34" charset="0"/>
              <a:ea typeface="+mn-ea"/>
              <a:cs typeface="+mn-cs"/>
            </a:endParaRPr>
          </a:p>
          <a:p>
            <a:r>
              <a:rPr lang="en-US" sz="1200" b="1" kern="1200" baseline="0" dirty="0" smtClean="0">
                <a:solidFill>
                  <a:schemeClr val="tx1"/>
                </a:solidFill>
                <a:latin typeface="Tahoma" pitchFamily="34" charset="0"/>
                <a:ea typeface="+mn-ea"/>
                <a:cs typeface="+mn-cs"/>
              </a:rPr>
              <a:t>People Skills: </a:t>
            </a:r>
            <a:r>
              <a:rPr lang="en-US" sz="1200" kern="1200" baseline="0" dirty="0" smtClean="0">
                <a:solidFill>
                  <a:schemeClr val="tx1"/>
                </a:solidFill>
                <a:latin typeface="Tahoma" pitchFamily="34" charset="0"/>
                <a:ea typeface="+mn-ea"/>
                <a:cs typeface="+mn-cs"/>
              </a:rPr>
              <a:t>The Cookie Sale is a great way to encourage positive interaction with people. You’ll be amazed at how much confidence can be built along the way. </a:t>
            </a:r>
          </a:p>
          <a:p>
            <a:endParaRPr lang="en-US" sz="1200" b="1" kern="1200" baseline="0" dirty="0" smtClean="0">
              <a:solidFill>
                <a:schemeClr val="tx1"/>
              </a:solidFill>
              <a:latin typeface="Tahoma" pitchFamily="34" charset="0"/>
              <a:ea typeface="+mn-ea"/>
              <a:cs typeface="+mn-cs"/>
            </a:endParaRPr>
          </a:p>
          <a:p>
            <a:r>
              <a:rPr lang="en-US" sz="1200" b="1" kern="1200" baseline="0" dirty="0" smtClean="0">
                <a:solidFill>
                  <a:schemeClr val="tx1"/>
                </a:solidFill>
                <a:latin typeface="Tahoma" pitchFamily="34" charset="0"/>
                <a:ea typeface="+mn-ea"/>
                <a:cs typeface="+mn-cs"/>
              </a:rPr>
              <a:t>Decision Making:</a:t>
            </a:r>
            <a:r>
              <a:rPr lang="en-US" sz="1200" kern="1200" baseline="0" dirty="0" smtClean="0">
                <a:solidFill>
                  <a:schemeClr val="tx1"/>
                </a:solidFill>
                <a:latin typeface="Tahoma" pitchFamily="34" charset="0"/>
                <a:ea typeface="+mn-ea"/>
                <a:cs typeface="+mn-cs"/>
              </a:rPr>
              <a:t> Girls will learn that strong values should lead any business — including theirs. Good thing they have you as a role model. </a:t>
            </a:r>
            <a:endParaRPr lang="en-US" sz="1200" b="1" kern="1200" baseline="0" dirty="0" smtClean="0">
              <a:solidFill>
                <a:schemeClr val="tx1"/>
              </a:solidFill>
              <a:latin typeface="Tahoma" pitchFamily="34" charset="0"/>
              <a:ea typeface="+mn-ea"/>
              <a:cs typeface="+mn-cs"/>
            </a:endParaRPr>
          </a:p>
          <a:p>
            <a:endParaRPr lang="en-US" sz="1200" b="1" kern="1200" baseline="0" dirty="0" smtClean="0">
              <a:solidFill>
                <a:schemeClr val="tx1"/>
              </a:solidFill>
              <a:latin typeface="Tahoma" pitchFamily="34" charset="0"/>
              <a:ea typeface="+mn-ea"/>
              <a:cs typeface="+mn-cs"/>
            </a:endParaRPr>
          </a:p>
          <a:p>
            <a:endParaRPr lang="en-US" sz="1200" b="1" kern="1200" baseline="0" dirty="0" smtClean="0">
              <a:solidFill>
                <a:schemeClr val="tx1"/>
              </a:solidFill>
              <a:latin typeface="Tahoma" pitchFamily="34" charset="0"/>
              <a:ea typeface="+mn-ea"/>
              <a:cs typeface="+mn-cs"/>
            </a:endParaRPr>
          </a:p>
        </p:txBody>
      </p:sp>
    </p:spTree>
    <p:extLst>
      <p:ext uri="{BB962C8B-B14F-4D97-AF65-F5344CB8AC3E}">
        <p14:creationId xmlns:p14="http://schemas.microsoft.com/office/powerpoint/2010/main" val="182081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eaLnBrk="1" hangingPunct="1">
              <a:spcBef>
                <a:spcPct val="0"/>
              </a:spcBef>
            </a:pPr>
            <a:r>
              <a:rPr lang="en-US" dirty="0" smtClean="0">
                <a:ea typeface="ＭＳ Ｐゴシック" pitchFamily="34" charset="-128"/>
              </a:rPr>
              <a:t>The Girl Scout Cookie Sale is a powerful brand. Girl Scout cookie sales generated over 777 MILLION dollars in sales last year. 75% of that money stayed in Girl Scout Councils – at the troop and council level – to support Girl Leadership Experiences.</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And the most popular Girl Scout Cookie varieties resonate with consumers! Of the top ten cookies sold in the country Girl Scouts has four of those cookies! And we only sell them for about 12 weeks out of the year – everyone else sells their cookies year round. Another testament to power of girls and the volunteers who support them. </a:t>
            </a:r>
          </a:p>
          <a:p>
            <a:endParaRPr lang="en-US" dirty="0"/>
          </a:p>
        </p:txBody>
      </p:sp>
    </p:spTree>
    <p:extLst>
      <p:ext uri="{BB962C8B-B14F-4D97-AF65-F5344CB8AC3E}">
        <p14:creationId xmlns:p14="http://schemas.microsoft.com/office/powerpoint/2010/main" val="52445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ea typeface="ＭＳ Ｐゴシック" pitchFamily="34" charset="-128"/>
              </a:rPr>
              <a:t>ACTION: Insert your council-specific dates and other key information</a:t>
            </a:r>
          </a:p>
          <a:p>
            <a:endParaRPr lang="en-US" dirty="0"/>
          </a:p>
        </p:txBody>
      </p:sp>
    </p:spTree>
    <p:extLst>
      <p:ext uri="{BB962C8B-B14F-4D97-AF65-F5344CB8AC3E}">
        <p14:creationId xmlns:p14="http://schemas.microsoft.com/office/powerpoint/2010/main" val="36210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ea typeface="ＭＳ Ｐゴシック" pitchFamily="34" charset="-128"/>
              </a:rPr>
              <a:t>ACTION: Insert your council recognition plan</a:t>
            </a:r>
            <a:endParaRPr lang="en-US" dirty="0" smtClean="0">
              <a:ea typeface="ＭＳ Ｐゴシック" pitchFamily="34" charset="-128"/>
            </a:endParaRPr>
          </a:p>
          <a:p>
            <a:endParaRPr lang="en-US" dirty="0"/>
          </a:p>
        </p:txBody>
      </p:sp>
    </p:spTree>
    <p:extLst>
      <p:ext uri="{BB962C8B-B14F-4D97-AF65-F5344CB8AC3E}">
        <p14:creationId xmlns:p14="http://schemas.microsoft.com/office/powerpoint/2010/main" val="327232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ea typeface="ＭＳ Ｐゴシック" pitchFamily="34" charset="-128"/>
              </a:rPr>
              <a:t>ACTION: Insert your council-specific information</a:t>
            </a:r>
          </a:p>
          <a:p>
            <a:endParaRPr lang="en-US" dirty="0"/>
          </a:p>
        </p:txBody>
      </p:sp>
    </p:spTree>
    <p:extLst>
      <p:ext uri="{BB962C8B-B14F-4D97-AF65-F5344CB8AC3E}">
        <p14:creationId xmlns:p14="http://schemas.microsoft.com/office/powerpoint/2010/main" val="2009636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pitchFamily="34" charset="-128"/>
              </a:rPr>
              <a:t>Now on to marketing</a:t>
            </a:r>
          </a:p>
          <a:p>
            <a:endParaRPr lang="en-US" dirty="0"/>
          </a:p>
        </p:txBody>
      </p:sp>
    </p:spTree>
    <p:extLst>
      <p:ext uri="{BB962C8B-B14F-4D97-AF65-F5344CB8AC3E}">
        <p14:creationId xmlns:p14="http://schemas.microsoft.com/office/powerpoint/2010/main" val="4160270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8E80654-E327-274E-B7D4-25398EE67A0A}" type="slidenum">
              <a:rPr lang="en-US" smtClean="0"/>
              <a:pPr/>
              <a:t>‹#›</a:t>
            </a:fld>
            <a:endParaRPr lang="en-US"/>
          </a:p>
        </p:txBody>
      </p:sp>
      <p:sp>
        <p:nvSpPr>
          <p:cNvPr id="7" name="Title Placeholder 1"/>
          <p:cNvSpPr>
            <a:spLocks noGrp="1"/>
          </p:cNvSpPr>
          <p:nvPr>
            <p:ph type="title"/>
          </p:nvPr>
        </p:nvSpPr>
        <p:spPr>
          <a:xfrm>
            <a:off x="233785" y="206375"/>
            <a:ext cx="8691209" cy="440421"/>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14" name="Text Placeholder 13"/>
          <p:cNvSpPr>
            <a:spLocks noGrp="1"/>
          </p:cNvSpPr>
          <p:nvPr>
            <p:ph type="body" sz="quarter" idx="13"/>
          </p:nvPr>
        </p:nvSpPr>
        <p:spPr>
          <a:xfrm>
            <a:off x="1505138" y="1222410"/>
            <a:ext cx="6255490" cy="2858287"/>
          </a:xfrm>
          <a:prstGeom prst="rect">
            <a:avLst/>
          </a:prstGeom>
        </p:spPr>
        <p:txBody>
          <a:bodyPr vert="horz"/>
          <a:lstStyle>
            <a:lvl1pPr marL="0" indent="0">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65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Title 6"/>
          <p:cNvSpPr>
            <a:spLocks noGrp="1"/>
          </p:cNvSpPr>
          <p:nvPr>
            <p:ph type="title"/>
          </p:nvPr>
        </p:nvSpPr>
        <p:spPr>
          <a:xfrm>
            <a:off x="251520" y="125152"/>
            <a:ext cx="8712968" cy="421556"/>
          </a:xfrm>
          <a:prstGeom prst="rect">
            <a:avLst/>
          </a:prstGeom>
        </p:spPr>
        <p:txBody>
          <a:bodyPr/>
          <a:lstStyle>
            <a:lvl1pPr algn="l">
              <a:defRPr sz="3500">
                <a:latin typeface="Calibri" pitchFamily="34" charset="0"/>
                <a:cs typeface="Calibr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26238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1D270BC-2063-9F4E-AA9E-665FD4D2882B}" type="slidenum">
              <a:rPr lang="en-US" smtClean="0"/>
              <a:pPr/>
              <a:t>‹#›</a:t>
            </a:fld>
            <a:endParaRPr lang="en-US" dirty="0"/>
          </a:p>
        </p:txBody>
      </p:sp>
    </p:spTree>
    <p:extLst>
      <p:ext uri="{BB962C8B-B14F-4D97-AF65-F5344CB8AC3E}">
        <p14:creationId xmlns:p14="http://schemas.microsoft.com/office/powerpoint/2010/main" val="788357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41D270BC-2063-9F4E-AA9E-665FD4D2882B}" type="slidenum">
              <a:rPr lang="en-US" smtClean="0"/>
              <a:pPr/>
              <a:t>‹#›</a:t>
            </a:fld>
            <a:endParaRPr lang="en-US" dirty="0"/>
          </a:p>
        </p:txBody>
      </p:sp>
    </p:spTree>
    <p:extLst>
      <p:ext uri="{BB962C8B-B14F-4D97-AF65-F5344CB8AC3E}">
        <p14:creationId xmlns:p14="http://schemas.microsoft.com/office/powerpoint/2010/main" val="2853366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535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8E80654-E327-274E-B7D4-25398EE67A0A}" type="slidenum">
              <a:rPr lang="en-US" smtClean="0"/>
              <a:pPr/>
              <a:t>‹#›</a:t>
            </a:fld>
            <a:endParaRPr lang="en-US"/>
          </a:p>
        </p:txBody>
      </p:sp>
      <p:sp>
        <p:nvSpPr>
          <p:cNvPr id="7" name="Title Placeholder 1"/>
          <p:cNvSpPr>
            <a:spLocks noGrp="1"/>
          </p:cNvSpPr>
          <p:nvPr>
            <p:ph type="title"/>
          </p:nvPr>
        </p:nvSpPr>
        <p:spPr>
          <a:xfrm>
            <a:off x="233785" y="206375"/>
            <a:ext cx="8691209" cy="440421"/>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14" name="Text Placeholder 13"/>
          <p:cNvSpPr>
            <a:spLocks noGrp="1"/>
          </p:cNvSpPr>
          <p:nvPr>
            <p:ph type="body" sz="quarter" idx="13"/>
          </p:nvPr>
        </p:nvSpPr>
        <p:spPr>
          <a:xfrm>
            <a:off x="1505138" y="1222410"/>
            <a:ext cx="6255490" cy="2858287"/>
          </a:xfrm>
          <a:prstGeom prst="rect">
            <a:avLst/>
          </a:prstGeom>
        </p:spPr>
        <p:txBody>
          <a:bodyPr vert="horz"/>
          <a:lstStyle>
            <a:lvl1pPr marL="0" indent="0">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16914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Title 6"/>
          <p:cNvSpPr>
            <a:spLocks noGrp="1"/>
          </p:cNvSpPr>
          <p:nvPr>
            <p:ph type="title"/>
          </p:nvPr>
        </p:nvSpPr>
        <p:spPr>
          <a:xfrm>
            <a:off x="251520" y="125152"/>
            <a:ext cx="8712968" cy="421556"/>
          </a:xfrm>
          <a:prstGeom prst="rect">
            <a:avLst/>
          </a:prstGeom>
        </p:spPr>
        <p:txBody>
          <a:bodyPr/>
          <a:lstStyle>
            <a:lvl1pPr algn="l">
              <a:defRPr sz="3500">
                <a:latin typeface="Calibri" pitchFamily="34" charset="0"/>
                <a:cs typeface="Calibri" pitchFamily="34" charset="0"/>
              </a:defRPr>
            </a:lvl1pPr>
          </a:lstStyle>
          <a:p>
            <a:r>
              <a:rPr lang="en-US" dirty="0" smtClean="0"/>
              <a:t>Click to edit Master title style</a:t>
            </a:r>
            <a:endParaRPr lang="en-US" dirty="0"/>
          </a:p>
        </p:txBody>
      </p:sp>
      <p:sp>
        <p:nvSpPr>
          <p:cNvPr id="3" name="Slide Number Placeholder 5"/>
          <p:cNvSpPr>
            <a:spLocks noGrp="1"/>
          </p:cNvSpPr>
          <p:nvPr>
            <p:ph type="sldNum" sz="quarter" idx="12"/>
          </p:nvPr>
        </p:nvSpPr>
        <p:spPr>
          <a:xfrm>
            <a:off x="233782" y="4767265"/>
            <a:ext cx="2133600" cy="274637"/>
          </a:xfrm>
        </p:spPr>
        <p:txBody>
          <a:bodyPr/>
          <a:lstStyle/>
          <a:p>
            <a:fld id="{28E80654-E327-274E-B7D4-25398EE67A0A}" type="slidenum">
              <a:rPr lang="en-US" smtClean="0"/>
              <a:pPr/>
              <a:t>‹#›</a:t>
            </a:fld>
            <a:endParaRPr lang="en-US"/>
          </a:p>
        </p:txBody>
      </p:sp>
    </p:spTree>
    <p:extLst>
      <p:ext uri="{BB962C8B-B14F-4D97-AF65-F5344CB8AC3E}">
        <p14:creationId xmlns:p14="http://schemas.microsoft.com/office/powerpoint/2010/main" val="663687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4"/>
            <a:ext cx="2133600" cy="273844"/>
          </a:xfrm>
          <a:prstGeom prst="rect">
            <a:avLst/>
          </a:prstGeom>
        </p:spPr>
        <p:txBody>
          <a:bodyPr/>
          <a:lstStyle/>
          <a:p>
            <a:endParaRPr lang="en-US" dirty="0"/>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41D270BC-2063-9F4E-AA9E-665FD4D2882B}" type="slidenum">
              <a:rPr lang="en-US" smtClean="0"/>
              <a:pPr/>
              <a:t>‹#›</a:t>
            </a:fld>
            <a:endParaRPr lang="en-US" dirty="0"/>
          </a:p>
        </p:txBody>
      </p:sp>
    </p:spTree>
    <p:extLst>
      <p:ext uri="{BB962C8B-B14F-4D97-AF65-F5344CB8AC3E}">
        <p14:creationId xmlns:p14="http://schemas.microsoft.com/office/powerpoint/2010/main" val="3301554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1D270BC-2063-9F4E-AA9E-665FD4D2882B}" type="slidenum">
              <a:rPr lang="en-US" smtClean="0"/>
              <a:pPr/>
              <a:t>‹#›</a:t>
            </a:fld>
            <a:endParaRPr lang="en-US" dirty="0"/>
          </a:p>
        </p:txBody>
      </p:sp>
    </p:spTree>
    <p:extLst>
      <p:ext uri="{BB962C8B-B14F-4D97-AF65-F5344CB8AC3E}">
        <p14:creationId xmlns:p14="http://schemas.microsoft.com/office/powerpoint/2010/main" val="2457781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8E80654-E327-274E-B7D4-25398EE67A0A}" type="slidenum">
              <a:rPr lang="en-US" smtClean="0"/>
              <a:pPr/>
              <a:t>‹#›</a:t>
            </a:fld>
            <a:endParaRPr lang="en-US"/>
          </a:p>
        </p:txBody>
      </p:sp>
      <p:sp>
        <p:nvSpPr>
          <p:cNvPr id="7" name="Title Placeholder 1"/>
          <p:cNvSpPr>
            <a:spLocks noGrp="1"/>
          </p:cNvSpPr>
          <p:nvPr>
            <p:ph type="title"/>
          </p:nvPr>
        </p:nvSpPr>
        <p:spPr>
          <a:xfrm>
            <a:off x="233785" y="206375"/>
            <a:ext cx="8691209" cy="440421"/>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14" name="Text Placeholder 13"/>
          <p:cNvSpPr>
            <a:spLocks noGrp="1"/>
          </p:cNvSpPr>
          <p:nvPr>
            <p:ph type="body" sz="quarter" idx="13"/>
          </p:nvPr>
        </p:nvSpPr>
        <p:spPr>
          <a:xfrm>
            <a:off x="1505138" y="1222410"/>
            <a:ext cx="6255490" cy="2858287"/>
          </a:xfrm>
          <a:prstGeom prst="rect">
            <a:avLst/>
          </a:prstGeom>
        </p:spPr>
        <p:txBody>
          <a:bodyPr vert="horz"/>
          <a:lstStyle>
            <a:lvl1pPr marL="0" indent="0">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09478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85957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Title 6"/>
          <p:cNvSpPr>
            <a:spLocks noGrp="1"/>
          </p:cNvSpPr>
          <p:nvPr>
            <p:ph type="title"/>
          </p:nvPr>
        </p:nvSpPr>
        <p:spPr>
          <a:xfrm>
            <a:off x="251520" y="125152"/>
            <a:ext cx="8712968" cy="421556"/>
          </a:xfrm>
          <a:prstGeom prst="rect">
            <a:avLst/>
          </a:prstGeom>
        </p:spPr>
        <p:txBody>
          <a:bodyPr/>
          <a:lstStyle>
            <a:lvl1pPr algn="l">
              <a:defRPr sz="3500">
                <a:latin typeface="Calibri" pitchFamily="34" charset="0"/>
                <a:cs typeface="Calibr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01613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41D270BC-2063-9F4E-AA9E-665FD4D2882B}" type="slidenum">
              <a:rPr lang="en-US" smtClean="0"/>
              <a:pPr/>
              <a:t>‹#›</a:t>
            </a:fld>
            <a:endParaRPr lang="en-US" dirty="0"/>
          </a:p>
        </p:txBody>
      </p:sp>
    </p:spTree>
    <p:extLst>
      <p:ext uri="{BB962C8B-B14F-4D97-AF65-F5344CB8AC3E}">
        <p14:creationId xmlns:p14="http://schemas.microsoft.com/office/powerpoint/2010/main" val="440465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41D270BC-2063-9F4E-AA9E-665FD4D2882B}" type="slidenum">
              <a:rPr lang="en-US" smtClean="0"/>
              <a:pPr/>
              <a:t>‹#›</a:t>
            </a:fld>
            <a:endParaRPr lang="en-US" dirty="0"/>
          </a:p>
        </p:txBody>
      </p:sp>
    </p:spTree>
    <p:extLst>
      <p:ext uri="{BB962C8B-B14F-4D97-AF65-F5344CB8AC3E}">
        <p14:creationId xmlns:p14="http://schemas.microsoft.com/office/powerpoint/2010/main" val="3292087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535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233782" y="4767264"/>
            <a:ext cx="2133600" cy="274637"/>
          </a:xfrm>
          <a:prstGeom prst="rect">
            <a:avLst/>
          </a:prstGeom>
        </p:spPr>
        <p:txBody>
          <a:bodyPr/>
          <a:lstStyle>
            <a:lvl1pPr>
              <a:defRPr sz="1200">
                <a:solidFill>
                  <a:srgbClr val="7F7F7F"/>
                </a:solidFill>
              </a:defRPr>
            </a:lvl1pPr>
          </a:lstStyle>
          <a:p>
            <a:fld id="{28E80654-E327-274E-B7D4-25398EE67A0A}" type="slidenum">
              <a:rPr lang="en-US" smtClean="0"/>
              <a:pPr/>
              <a:t>‹#›</a:t>
            </a:fld>
            <a:endParaRPr lang="en-US" dirty="0"/>
          </a:p>
        </p:txBody>
      </p:sp>
      <p:sp>
        <p:nvSpPr>
          <p:cNvPr id="7" name="Title Placeholder 1"/>
          <p:cNvSpPr>
            <a:spLocks noGrp="1"/>
          </p:cNvSpPr>
          <p:nvPr>
            <p:ph type="title"/>
          </p:nvPr>
        </p:nvSpPr>
        <p:spPr>
          <a:xfrm>
            <a:off x="233783" y="206375"/>
            <a:ext cx="8691209" cy="440421"/>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14" name="Text Placeholder 13"/>
          <p:cNvSpPr>
            <a:spLocks noGrp="1"/>
          </p:cNvSpPr>
          <p:nvPr>
            <p:ph type="body" sz="quarter" idx="13"/>
          </p:nvPr>
        </p:nvSpPr>
        <p:spPr>
          <a:xfrm>
            <a:off x="1505138" y="1222409"/>
            <a:ext cx="6255490" cy="2858287"/>
          </a:xfrm>
          <a:prstGeom prst="rect">
            <a:avLst/>
          </a:prstGeom>
        </p:spPr>
        <p:txBody>
          <a:bodyPr vert="horz"/>
          <a:lstStyle>
            <a:lvl1pPr marL="0" indent="0">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91779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8E80654-E327-274E-B7D4-25398EE67A0A}" type="slidenum">
              <a:rPr lang="en-US" smtClean="0"/>
              <a:pPr/>
              <a:t>‹#›</a:t>
            </a:fld>
            <a:endParaRPr lang="en-US"/>
          </a:p>
        </p:txBody>
      </p:sp>
      <p:sp>
        <p:nvSpPr>
          <p:cNvPr id="7" name="Title Placeholder 1"/>
          <p:cNvSpPr>
            <a:spLocks noGrp="1"/>
          </p:cNvSpPr>
          <p:nvPr>
            <p:ph type="title"/>
          </p:nvPr>
        </p:nvSpPr>
        <p:spPr>
          <a:xfrm>
            <a:off x="233785" y="206375"/>
            <a:ext cx="8691209" cy="440421"/>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14" name="Text Placeholder 13"/>
          <p:cNvSpPr>
            <a:spLocks noGrp="1"/>
          </p:cNvSpPr>
          <p:nvPr>
            <p:ph type="body" sz="quarter" idx="13"/>
          </p:nvPr>
        </p:nvSpPr>
        <p:spPr>
          <a:xfrm>
            <a:off x="1505138" y="1222410"/>
            <a:ext cx="6255490" cy="2858287"/>
          </a:xfrm>
          <a:prstGeom prst="rect">
            <a:avLst/>
          </a:prstGeom>
        </p:spPr>
        <p:txBody>
          <a:bodyPr vert="horz"/>
          <a:lstStyle>
            <a:lvl1pPr marL="0" indent="0">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1508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Title 6"/>
          <p:cNvSpPr>
            <a:spLocks noGrp="1"/>
          </p:cNvSpPr>
          <p:nvPr>
            <p:ph type="title"/>
          </p:nvPr>
        </p:nvSpPr>
        <p:spPr>
          <a:xfrm>
            <a:off x="251520" y="125152"/>
            <a:ext cx="8712968" cy="421556"/>
          </a:xfrm>
          <a:prstGeom prst="rect">
            <a:avLst/>
          </a:prstGeom>
        </p:spPr>
        <p:txBody>
          <a:bodyPr/>
          <a:lstStyle>
            <a:lvl1pPr algn="l">
              <a:defRPr sz="3500">
                <a:latin typeface="Calibri" pitchFamily="34" charset="0"/>
                <a:cs typeface="Calibr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14389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4"/>
            <a:ext cx="2133600" cy="273844"/>
          </a:xfrm>
          <a:prstGeom prst="rect">
            <a:avLst/>
          </a:prstGeom>
        </p:spPr>
        <p:txBody>
          <a:bodyPr/>
          <a:lstStyle/>
          <a:p>
            <a:endParaRPr lang="en-US" dirty="0"/>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41D270BC-2063-9F4E-AA9E-665FD4D2882B}" type="slidenum">
              <a:rPr lang="en-US" smtClean="0"/>
              <a:pPr/>
              <a:t>‹#›</a:t>
            </a:fld>
            <a:endParaRPr lang="en-US" dirty="0"/>
          </a:p>
        </p:txBody>
      </p:sp>
    </p:spTree>
    <p:extLst>
      <p:ext uri="{BB962C8B-B14F-4D97-AF65-F5344CB8AC3E}">
        <p14:creationId xmlns:p14="http://schemas.microsoft.com/office/powerpoint/2010/main" val="611641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1D270BC-2063-9F4E-AA9E-665FD4D2882B}" type="slidenum">
              <a:rPr lang="en-US" smtClean="0"/>
              <a:pPr/>
              <a:t>‹#›</a:t>
            </a:fld>
            <a:endParaRPr lang="en-US" dirty="0"/>
          </a:p>
        </p:txBody>
      </p:sp>
    </p:spTree>
    <p:extLst>
      <p:ext uri="{BB962C8B-B14F-4D97-AF65-F5344CB8AC3E}">
        <p14:creationId xmlns:p14="http://schemas.microsoft.com/office/powerpoint/2010/main" val="19046651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8E80654-E327-274E-B7D4-25398EE67A0A}" type="slidenum">
              <a:rPr lang="en-US" smtClean="0"/>
              <a:pPr/>
              <a:t>‹#›</a:t>
            </a:fld>
            <a:endParaRPr lang="en-US"/>
          </a:p>
        </p:txBody>
      </p:sp>
      <p:sp>
        <p:nvSpPr>
          <p:cNvPr id="7" name="Title Placeholder 1"/>
          <p:cNvSpPr>
            <a:spLocks noGrp="1"/>
          </p:cNvSpPr>
          <p:nvPr>
            <p:ph type="title"/>
          </p:nvPr>
        </p:nvSpPr>
        <p:spPr>
          <a:xfrm>
            <a:off x="233785" y="206375"/>
            <a:ext cx="8691209" cy="440421"/>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14" name="Text Placeholder 13"/>
          <p:cNvSpPr>
            <a:spLocks noGrp="1"/>
          </p:cNvSpPr>
          <p:nvPr>
            <p:ph type="body" sz="quarter" idx="13"/>
          </p:nvPr>
        </p:nvSpPr>
        <p:spPr>
          <a:xfrm>
            <a:off x="1505138" y="1222410"/>
            <a:ext cx="6255490" cy="2858287"/>
          </a:xfrm>
          <a:prstGeom prst="rect">
            <a:avLst/>
          </a:prstGeom>
        </p:spPr>
        <p:txBody>
          <a:bodyPr vert="horz"/>
          <a:lstStyle>
            <a:lvl1pPr marL="0" indent="0">
              <a:buNone/>
              <a:defRPr sz="1700"/>
            </a:lvl1pPr>
            <a:lvl2pPr marL="457200" indent="0">
              <a:buNone/>
              <a:defRPr sz="1700"/>
            </a:lvl2pPr>
            <a:lvl3pPr marL="914400" indent="0">
              <a:buNone/>
              <a:defRPr sz="1700"/>
            </a:lvl3pPr>
            <a:lvl4pPr marL="1371600" indent="0">
              <a:buNone/>
              <a:defRPr sz="1700"/>
            </a:lvl4pPr>
            <a:lvl5pPr marL="1828800" indent="0">
              <a:buNone/>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9285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535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Title 6"/>
          <p:cNvSpPr>
            <a:spLocks noGrp="1"/>
          </p:cNvSpPr>
          <p:nvPr>
            <p:ph type="title"/>
          </p:nvPr>
        </p:nvSpPr>
        <p:spPr>
          <a:xfrm>
            <a:off x="251520" y="125152"/>
            <a:ext cx="8712968" cy="421556"/>
          </a:xfrm>
          <a:prstGeom prst="rect">
            <a:avLst/>
          </a:prstGeom>
        </p:spPr>
        <p:txBody>
          <a:bodyPr/>
          <a:lstStyle>
            <a:lvl1pPr algn="l">
              <a:defRPr sz="3500">
                <a:latin typeface="Calibri" pitchFamily="34" charset="0"/>
                <a:cs typeface="Calibr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18500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4"/>
            <a:ext cx="2133600" cy="273844"/>
          </a:xfrm>
          <a:prstGeom prst="rect">
            <a:avLst/>
          </a:prstGeom>
        </p:spPr>
        <p:txBody>
          <a:bodyPr/>
          <a:lstStyle/>
          <a:p>
            <a:endParaRPr lang="en-US" dirty="0"/>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41D270BC-2063-9F4E-AA9E-665FD4D2882B}" type="slidenum">
              <a:rPr lang="en-US" smtClean="0"/>
              <a:pPr/>
              <a:t>‹#›</a:t>
            </a:fld>
            <a:endParaRPr lang="en-US" dirty="0"/>
          </a:p>
        </p:txBody>
      </p:sp>
    </p:spTree>
    <p:extLst>
      <p:ext uri="{BB962C8B-B14F-4D97-AF65-F5344CB8AC3E}">
        <p14:creationId xmlns:p14="http://schemas.microsoft.com/office/powerpoint/2010/main" val="306700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41D270BC-2063-9F4E-AA9E-665FD4D2882B}" type="slidenum">
              <a:rPr lang="en-US" smtClean="0"/>
              <a:pPr/>
              <a:t>‹#›</a:t>
            </a:fld>
            <a:endParaRPr lang="en-US" dirty="0"/>
          </a:p>
        </p:txBody>
      </p:sp>
    </p:spTree>
    <p:extLst>
      <p:ext uri="{BB962C8B-B14F-4D97-AF65-F5344CB8AC3E}">
        <p14:creationId xmlns:p14="http://schemas.microsoft.com/office/powerpoint/2010/main" val="957932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F7A038D-7AD3-7749-B918-E1CF54D5ACA1}" type="slidenum">
              <a:rPr lang="en-US" smtClean="0"/>
              <a:pPr/>
              <a:t>‹#›</a:t>
            </a:fld>
            <a:endParaRPr lang="en-US"/>
          </a:p>
        </p:txBody>
      </p:sp>
    </p:spTree>
    <p:extLst>
      <p:ext uri="{BB962C8B-B14F-4D97-AF65-F5344CB8AC3E}">
        <p14:creationId xmlns:p14="http://schemas.microsoft.com/office/powerpoint/2010/main" val="2946557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06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5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086600" y="4202266"/>
            <a:ext cx="1807030" cy="8001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88401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292375"/>
            <a:ext cx="6400800" cy="552717"/>
          </a:xfrm>
          <a:prstGeom prst="rect">
            <a:avLst/>
          </a:prstGeom>
        </p:spPr>
        <p:txBody>
          <a:bodyPr/>
          <a:lstStyle>
            <a:lvl1pPr marL="0" indent="0" algn="ctr">
              <a:buNone/>
              <a:defRPr sz="28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8925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782" y="206375"/>
            <a:ext cx="8667691" cy="440421"/>
          </a:xfrm>
          <a:prstGeom prst="rect">
            <a:avLst/>
          </a:prstGeo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233782" y="4767263"/>
            <a:ext cx="2133600" cy="274637"/>
          </a:xfrm>
          <a:prstGeom prst="rect">
            <a:avLst/>
          </a:prstGeom>
        </p:spPr>
        <p:txBody>
          <a:bodyPr/>
          <a:lstStyle>
            <a:lvl1pPr>
              <a:defRPr sz="1300">
                <a:solidFill>
                  <a:srgbClr val="7F7F7F"/>
                </a:solidFill>
              </a:defRPr>
            </a:lvl1pPr>
          </a:lstStyle>
          <a:p>
            <a:fld id="{41D270BC-2063-9F4E-AA9E-665FD4D2882B}" type="slidenum">
              <a:rPr lang="en-US" smtClean="0"/>
              <a:pPr/>
              <a:t>‹#›</a:t>
            </a:fld>
            <a:endParaRPr lang="en-US" dirty="0"/>
          </a:p>
        </p:txBody>
      </p:sp>
    </p:spTree>
    <p:extLst>
      <p:ext uri="{BB962C8B-B14F-4D97-AF65-F5344CB8AC3E}">
        <p14:creationId xmlns:p14="http://schemas.microsoft.com/office/powerpoint/2010/main" val="2889516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292375"/>
            <a:ext cx="6400800" cy="552717"/>
          </a:xfrm>
          <a:prstGeom prst="rect">
            <a:avLst/>
          </a:prstGeom>
        </p:spPr>
        <p:txBody>
          <a:bodyPr/>
          <a:lstStyle>
            <a:lvl1pPr marL="0" indent="0" algn="ctr">
              <a:buNone/>
              <a:defRPr sz="28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4" name="Picture 3" descr="gs_deck_intro_page_16x9.png"/>
          <p:cNvPicPr>
            <a:picLocks noChangeAspect="1"/>
          </p:cNvPicPr>
          <p:nvPr userDrawn="1"/>
        </p:nvPicPr>
        <p:blipFill>
          <a:blip r:embed="rId2" cstate="print"/>
          <a:stretch>
            <a:fillRect/>
          </a:stretch>
        </p:blipFill>
        <p:spPr>
          <a:xfrm>
            <a:off x="0" y="0"/>
            <a:ext cx="9144000" cy="5143500"/>
          </a:xfrm>
          <a:prstGeom prst="rect">
            <a:avLst/>
          </a:prstGeom>
        </p:spPr>
      </p:pic>
      <p:pic>
        <p:nvPicPr>
          <p:cNvPr id="5" name="Picture 4"/>
          <p:cNvPicPr>
            <a:picLocks noChangeAspect="1"/>
          </p:cNvPicPr>
          <p:nvPr userDrawn="1"/>
        </p:nvPicPr>
        <p:blipFill>
          <a:blip r:embed="rId3" cstate="print"/>
          <a:stretch>
            <a:fillRect/>
          </a:stretch>
        </p:blipFill>
        <p:spPr>
          <a:xfrm>
            <a:off x="0" y="0"/>
            <a:ext cx="9144000" cy="5143499"/>
          </a:xfrm>
          <a:prstGeom prst="rect">
            <a:avLst/>
          </a:prstGeom>
        </p:spPr>
      </p:pic>
    </p:spTree>
    <p:extLst>
      <p:ext uri="{BB962C8B-B14F-4D97-AF65-F5344CB8AC3E}">
        <p14:creationId xmlns:p14="http://schemas.microsoft.com/office/powerpoint/2010/main" val="1977173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2290736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theme" Target="../theme/theme10.xml"/><Relationship Id="rId4" Type="http://schemas.openxmlformats.org/officeDocument/2006/relationships/slideLayout" Target="../slideLayouts/slideLayout3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1.xml"/><Relationship Id="rId1"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6.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0.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theme" Target="../theme/theme7.xml"/><Relationship Id="rId4"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theme" Target="../theme/theme8.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10.png"/><Relationship Id="rId4" Type="http://schemas.openxmlformats.org/officeDocument/2006/relationships/slideLayout" Target="../slideLayouts/slideLayout22.xml"/><Relationship Id="rId9" Type="http://schemas.openxmlformats.org/officeDocument/2006/relationships/image" Target="../media/image12.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0.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theme" Target="../theme/theme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8" y="208145"/>
            <a:ext cx="9135546" cy="449027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70350" name="Group 14"/>
          <p:cNvGrpSpPr>
            <a:grpSpLocks/>
          </p:cNvGrpSpPr>
          <p:nvPr userDrawn="1"/>
        </p:nvGrpSpPr>
        <p:grpSpPr bwMode="auto">
          <a:xfrm>
            <a:off x="152400" y="4723210"/>
            <a:ext cx="457200" cy="344090"/>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0354" name="Group 18"/>
          <p:cNvGrpSpPr>
            <a:grpSpLocks/>
          </p:cNvGrpSpPr>
          <p:nvPr userDrawn="1"/>
        </p:nvGrpSpPr>
        <p:grpSpPr bwMode="auto">
          <a:xfrm>
            <a:off x="7620000" y="132160"/>
            <a:ext cx="1371600" cy="246459"/>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userDrawn="1"/>
        </p:nvSpPr>
        <p:spPr bwMode="auto">
          <a:xfrm>
            <a:off x="833438" y="1087051"/>
            <a:ext cx="7472362" cy="3084899"/>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905000" y="1445627"/>
            <a:ext cx="5338762" cy="236414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688976" y="4723210"/>
            <a:ext cx="457200" cy="344090"/>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 xmlns:a14="http://schemas.microsoft.com/office/drawing/2010/main" w="25400">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3654" r:id="rId1"/>
    <p:sldLayoutId id="2147483657" r:id="rId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3784" y="206375"/>
            <a:ext cx="8667691" cy="440421"/>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6" name="Slide Number Placeholder 5"/>
          <p:cNvSpPr>
            <a:spLocks noGrp="1"/>
          </p:cNvSpPr>
          <p:nvPr>
            <p:ph type="sldNum" sz="quarter" idx="4"/>
          </p:nvPr>
        </p:nvSpPr>
        <p:spPr>
          <a:xfrm>
            <a:off x="233782" y="4767264"/>
            <a:ext cx="2133600" cy="274637"/>
          </a:xfrm>
          <a:prstGeom prst="rect">
            <a:avLst/>
          </a:prstGeom>
        </p:spPr>
        <p:txBody>
          <a:bodyPr vert="horz" lIns="91440" tIns="45720" rIns="91440" bIns="45720" rtlCol="0" anchor="ctr"/>
          <a:lstStyle>
            <a:lvl1pPr algn="l">
              <a:defRPr sz="1200">
                <a:solidFill>
                  <a:srgbClr val="7F7F7F"/>
                </a:solidFill>
              </a:defRPr>
            </a:lvl1pPr>
          </a:lstStyle>
          <a:p>
            <a:fld id="{28E80654-E327-274E-B7D4-25398EE67A0A}" type="slidenum">
              <a:rPr lang="en-US" smtClean="0"/>
              <a:pPr/>
              <a:t>‹#›</a:t>
            </a:fld>
            <a:endParaRPr lang="en-US" dirty="0"/>
          </a:p>
        </p:txBody>
      </p:sp>
      <p:pic>
        <p:nvPicPr>
          <p:cNvPr id="10" name="Picture 9" descr="abc_gs_logo_lock.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141108" y="4598059"/>
            <a:ext cx="1877957" cy="448623"/>
          </a:xfrm>
          <a:prstGeom prst="rect">
            <a:avLst/>
          </a:prstGeom>
        </p:spPr>
      </p:pic>
    </p:spTree>
    <p:extLst>
      <p:ext uri="{BB962C8B-B14F-4D97-AF65-F5344CB8AC3E}">
        <p14:creationId xmlns:p14="http://schemas.microsoft.com/office/powerpoint/2010/main" val="314817442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Lst>
  <p:hf hdr="0" ftr="0" dt="0"/>
  <p:txStyles>
    <p:titleStyle>
      <a:lvl1pPr algn="l" defTabSz="457200" rtl="0" eaLnBrk="1" latinLnBrk="0" hangingPunct="1">
        <a:spcBef>
          <a:spcPct val="0"/>
        </a:spcBef>
        <a:buNone/>
        <a:defRPr sz="17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F7F7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een_bo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Slide Number Placeholder 5"/>
          <p:cNvSpPr>
            <a:spLocks noGrp="1"/>
          </p:cNvSpPr>
          <p:nvPr>
            <p:ph type="sldNum" sz="quarter" idx="4"/>
          </p:nvPr>
        </p:nvSpPr>
        <p:spPr>
          <a:xfrm>
            <a:off x="309234" y="4767264"/>
            <a:ext cx="2133600" cy="274637"/>
          </a:xfrm>
          <a:prstGeom prst="rect">
            <a:avLst/>
          </a:prstGeom>
        </p:spPr>
        <p:txBody>
          <a:bodyPr vert="horz" lIns="91440" tIns="45720" rIns="91440" bIns="45720" rtlCol="0" anchor="ctr"/>
          <a:lstStyle>
            <a:lvl1pPr algn="l">
              <a:defRPr sz="1200">
                <a:solidFill>
                  <a:schemeClr val="bg1"/>
                </a:solidFill>
              </a:defRPr>
            </a:lvl1pPr>
          </a:lstStyle>
          <a:p>
            <a:fld id="{FF7A038D-7AD3-7749-B918-E1CF54D5ACA1}" type="slidenum">
              <a:rPr lang="en-US" smtClean="0"/>
              <a:pPr/>
              <a:t>‹#›</a:t>
            </a:fld>
            <a:endParaRPr lang="en-US" dirty="0"/>
          </a:p>
        </p:txBody>
      </p:sp>
    </p:spTree>
    <p:extLst>
      <p:ext uri="{BB962C8B-B14F-4D97-AF65-F5344CB8AC3E}">
        <p14:creationId xmlns:p14="http://schemas.microsoft.com/office/powerpoint/2010/main" val="3326681936"/>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l="24115" t="2129" r="2482"/>
          <a:stretch/>
        </p:blipFill>
        <p:spPr>
          <a:xfrm>
            <a:off x="0" y="0"/>
            <a:ext cx="9144000" cy="5143500"/>
          </a:xfrm>
          <a:prstGeom prst="rect">
            <a:avLst/>
          </a:prstGeom>
        </p:spPr>
      </p:pic>
      <p:pic>
        <p:nvPicPr>
          <p:cNvPr id="3" name="Picture 2"/>
          <p:cNvPicPr>
            <a:picLocks noChangeAspect="1"/>
          </p:cNvPicPr>
          <p:nvPr userDrawn="1"/>
        </p:nvPicPr>
        <p:blipFill rotWithShape="1">
          <a:blip r:embed="rId4" cstate="print">
            <a:alphaModFix amt="40000"/>
            <a:extLst>
              <a:ext uri="{28A0092B-C50C-407E-A947-70E740481C1C}">
                <a14:useLocalDpi xmlns:a14="http://schemas.microsoft.com/office/drawing/2010/main" val="0"/>
              </a:ext>
            </a:extLst>
          </a:blip>
          <a:srcRect l="8332" t="42101" r="48993" b="24888"/>
          <a:stretch/>
        </p:blipFill>
        <p:spPr>
          <a:xfrm>
            <a:off x="-7751" y="219953"/>
            <a:ext cx="4682652" cy="4923547"/>
          </a:xfrm>
          <a:prstGeom prst="rect">
            <a:avLst/>
          </a:prstGeom>
        </p:spPr>
      </p:pic>
      <p:pic>
        <p:nvPicPr>
          <p:cNvPr id="4" name="Picture 3"/>
          <p:cNvPicPr>
            <a:picLocks noChangeAspect="1"/>
          </p:cNvPicPr>
          <p:nvPr userDrawn="1"/>
        </p:nvPicPr>
        <p:blipFill rotWithShape="1">
          <a:blip r:embed="rId4" cstate="print">
            <a:alphaModFix amt="40000"/>
            <a:extLst>
              <a:ext uri="{28A0092B-C50C-407E-A947-70E740481C1C}">
                <a14:useLocalDpi xmlns:a14="http://schemas.microsoft.com/office/drawing/2010/main" val="0"/>
              </a:ext>
            </a:extLst>
          </a:blip>
          <a:srcRect l="60244" t="42101" r="8334" b="25074"/>
          <a:stretch/>
        </p:blipFill>
        <p:spPr>
          <a:xfrm>
            <a:off x="5696156" y="247649"/>
            <a:ext cx="3447843" cy="4895851"/>
          </a:xfrm>
          <a:prstGeom prst="rect">
            <a:avLst/>
          </a:prstGeom>
        </p:spPr>
      </p:pic>
    </p:spTree>
    <p:extLst>
      <p:ext uri="{BB962C8B-B14F-4D97-AF65-F5344CB8AC3E}">
        <p14:creationId xmlns:p14="http://schemas.microsoft.com/office/powerpoint/2010/main" val="1636175705"/>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6" cstate="screen">
            <a:extLst>
              <a:ext uri="{28A0092B-C50C-407E-A947-70E740481C1C}">
                <a14:useLocalDpi xmlns:a14="http://schemas.microsoft.com/office/drawing/2010/main"/>
              </a:ext>
            </a:extLst>
          </a:blip>
          <a:srcRect l="24115" t="2129" r="2482"/>
          <a:stretch/>
        </p:blipFill>
        <p:spPr>
          <a:xfrm>
            <a:off x="0" y="0"/>
            <a:ext cx="9144000" cy="5143500"/>
          </a:xfrm>
          <a:prstGeom prst="rect">
            <a:avLst/>
          </a:prstGeom>
        </p:spPr>
      </p:pic>
    </p:spTree>
    <p:extLst>
      <p:ext uri="{BB962C8B-B14F-4D97-AF65-F5344CB8AC3E}">
        <p14:creationId xmlns:p14="http://schemas.microsoft.com/office/powerpoint/2010/main" val="316183561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98" r:id="rId3"/>
    <p:sldLayoutId id="2147483701"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stretch>
            <a:fillRect/>
          </a:stretch>
        </p:blipFill>
        <p:spPr>
          <a:xfrm>
            <a:off x="0" y="0"/>
            <a:ext cx="9144000" cy="5143499"/>
          </a:xfrm>
          <a:prstGeom prst="rect">
            <a:avLst/>
          </a:prstGeom>
        </p:spPr>
      </p:pic>
    </p:spTree>
    <p:extLst>
      <p:ext uri="{BB962C8B-B14F-4D97-AF65-F5344CB8AC3E}">
        <p14:creationId xmlns:p14="http://schemas.microsoft.com/office/powerpoint/2010/main" val="2014940854"/>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s_deck_back_page_16x9.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928699885"/>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233784" y="206375"/>
            <a:ext cx="8667691" cy="440421"/>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6" name="Slide Number Placeholder 5"/>
          <p:cNvSpPr>
            <a:spLocks noGrp="1"/>
          </p:cNvSpPr>
          <p:nvPr>
            <p:ph type="sldNum" sz="quarter" idx="4"/>
          </p:nvPr>
        </p:nvSpPr>
        <p:spPr>
          <a:xfrm>
            <a:off x="233782" y="4767264"/>
            <a:ext cx="2133600" cy="274637"/>
          </a:xfrm>
          <a:prstGeom prst="rect">
            <a:avLst/>
          </a:prstGeom>
        </p:spPr>
        <p:txBody>
          <a:bodyPr vert="horz" lIns="91440" tIns="45720" rIns="91440" bIns="45720" rtlCol="0" anchor="ctr"/>
          <a:lstStyle>
            <a:lvl1pPr algn="l">
              <a:defRPr sz="1200">
                <a:solidFill>
                  <a:srgbClr val="7F7F7F"/>
                </a:solidFill>
              </a:defRPr>
            </a:lvl1pPr>
          </a:lstStyle>
          <a:p>
            <a:fld id="{28E80654-E327-274E-B7D4-25398EE67A0A}" type="slidenum">
              <a:rPr lang="en-US" smtClean="0"/>
              <a:pPr/>
              <a:t>‹#›</a:t>
            </a:fld>
            <a:endParaRPr lang="en-US" dirty="0"/>
          </a:p>
        </p:txBody>
      </p:sp>
      <p:pic>
        <p:nvPicPr>
          <p:cNvPr id="10" name="Picture 9" descr="abc_gs_logo_lock.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141108" y="4598059"/>
            <a:ext cx="1877957" cy="448623"/>
          </a:xfrm>
          <a:prstGeom prst="rect">
            <a:avLst/>
          </a:prstGeom>
        </p:spPr>
      </p:pic>
    </p:spTree>
    <p:extLst>
      <p:ext uri="{BB962C8B-B14F-4D97-AF65-F5344CB8AC3E}">
        <p14:creationId xmlns:p14="http://schemas.microsoft.com/office/powerpoint/2010/main" val="284415334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704" r:id="rId5"/>
  </p:sldLayoutIdLst>
  <p:hf hdr="0" ftr="0" dt="0"/>
  <p:txStyles>
    <p:titleStyle>
      <a:lvl1pPr algn="l" defTabSz="457200" rtl="0" eaLnBrk="1" latinLnBrk="0" hangingPunct="1">
        <a:spcBef>
          <a:spcPct val="0"/>
        </a:spcBef>
        <a:buNone/>
        <a:defRPr sz="17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F7F7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simple_backer.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233784" y="206375"/>
            <a:ext cx="8667691" cy="440421"/>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6" name="Slide Number Placeholder 5"/>
          <p:cNvSpPr>
            <a:spLocks noGrp="1"/>
          </p:cNvSpPr>
          <p:nvPr>
            <p:ph type="sldNum" sz="quarter" idx="4"/>
          </p:nvPr>
        </p:nvSpPr>
        <p:spPr>
          <a:xfrm>
            <a:off x="233782" y="4767264"/>
            <a:ext cx="2133600" cy="274637"/>
          </a:xfrm>
          <a:prstGeom prst="rect">
            <a:avLst/>
          </a:prstGeom>
        </p:spPr>
        <p:txBody>
          <a:bodyPr vert="horz" lIns="91440" tIns="45720" rIns="91440" bIns="45720" rtlCol="0" anchor="ctr"/>
          <a:lstStyle>
            <a:lvl1pPr algn="l">
              <a:defRPr sz="1200">
                <a:solidFill>
                  <a:srgbClr val="7F7F7F"/>
                </a:solidFill>
              </a:defRPr>
            </a:lvl1pPr>
          </a:lstStyle>
          <a:p>
            <a:fld id="{28E80654-E327-274E-B7D4-25398EE67A0A}" type="slidenum">
              <a:rPr lang="en-US" smtClean="0"/>
              <a:pPr/>
              <a:t>‹#›</a:t>
            </a:fld>
            <a:endParaRPr lang="en-US" dirty="0"/>
          </a:p>
        </p:txBody>
      </p:sp>
      <p:pic>
        <p:nvPicPr>
          <p:cNvPr id="10" name="Picture 9" descr="abc_gs_logo_lock.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41108" y="4598059"/>
            <a:ext cx="1877957" cy="448623"/>
          </a:xfrm>
          <a:prstGeom prst="rect">
            <a:avLst/>
          </a:prstGeom>
        </p:spPr>
      </p:pic>
    </p:spTree>
    <p:extLst>
      <p:ext uri="{BB962C8B-B14F-4D97-AF65-F5344CB8AC3E}">
        <p14:creationId xmlns:p14="http://schemas.microsoft.com/office/powerpoint/2010/main" val="79521521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hf hdr="0" ftr="0" dt="0"/>
  <p:txStyles>
    <p:titleStyle>
      <a:lvl1pPr algn="l" defTabSz="457200" rtl="0" eaLnBrk="1" latinLnBrk="0" hangingPunct="1">
        <a:spcBef>
          <a:spcPct val="0"/>
        </a:spcBef>
        <a:buNone/>
        <a:defRPr sz="17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F7F7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gs_deck_intro_plain_page_16x9.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descr="gs_deck_BANNER_16x9.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0" y="93472"/>
            <a:ext cx="9144000" cy="691039"/>
          </a:xfrm>
          <a:prstGeom prst="rect">
            <a:avLst/>
          </a:prstGeom>
        </p:spPr>
      </p:pic>
      <p:sp>
        <p:nvSpPr>
          <p:cNvPr id="2" name="Title Placeholder 1"/>
          <p:cNvSpPr>
            <a:spLocks noGrp="1"/>
          </p:cNvSpPr>
          <p:nvPr>
            <p:ph type="title"/>
          </p:nvPr>
        </p:nvSpPr>
        <p:spPr>
          <a:xfrm>
            <a:off x="233784" y="206375"/>
            <a:ext cx="8667691" cy="440421"/>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6" name="Slide Number Placeholder 5"/>
          <p:cNvSpPr>
            <a:spLocks noGrp="1"/>
          </p:cNvSpPr>
          <p:nvPr>
            <p:ph type="sldNum" sz="quarter" idx="4"/>
          </p:nvPr>
        </p:nvSpPr>
        <p:spPr>
          <a:xfrm>
            <a:off x="233782" y="4767264"/>
            <a:ext cx="2133600" cy="274637"/>
          </a:xfrm>
          <a:prstGeom prst="rect">
            <a:avLst/>
          </a:prstGeom>
        </p:spPr>
        <p:txBody>
          <a:bodyPr vert="horz" lIns="91440" tIns="45720" rIns="91440" bIns="45720" rtlCol="0" anchor="ctr"/>
          <a:lstStyle>
            <a:lvl1pPr algn="l">
              <a:defRPr sz="1200">
                <a:solidFill>
                  <a:srgbClr val="7F7F7F"/>
                </a:solidFill>
              </a:defRPr>
            </a:lvl1pPr>
          </a:lstStyle>
          <a:p>
            <a:fld id="{28E80654-E327-274E-B7D4-25398EE67A0A}" type="slidenum">
              <a:rPr lang="en-US" smtClean="0"/>
              <a:pPr/>
              <a:t>‹#›</a:t>
            </a:fld>
            <a:endParaRPr lang="en-US" dirty="0"/>
          </a:p>
        </p:txBody>
      </p:sp>
      <p:pic>
        <p:nvPicPr>
          <p:cNvPr id="10" name="Picture 9" descr="abc_gs_logo_lock.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141108" y="4598059"/>
            <a:ext cx="1877957" cy="448623"/>
          </a:xfrm>
          <a:prstGeom prst="rect">
            <a:avLst/>
          </a:prstGeom>
        </p:spPr>
      </p:pic>
    </p:spTree>
    <p:extLst>
      <p:ext uri="{BB962C8B-B14F-4D97-AF65-F5344CB8AC3E}">
        <p14:creationId xmlns:p14="http://schemas.microsoft.com/office/powerpoint/2010/main" val="261374845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705" r:id="rId5"/>
    <p:sldLayoutId id="2147483706" r:id="rId6"/>
  </p:sldLayoutIdLst>
  <p:hf hdr="0" ftr="0" dt="0"/>
  <p:txStyles>
    <p:titleStyle>
      <a:lvl1pPr algn="l" defTabSz="457200" rtl="0" eaLnBrk="1" latinLnBrk="0" hangingPunct="1">
        <a:spcBef>
          <a:spcPct val="0"/>
        </a:spcBef>
        <a:buNone/>
        <a:defRPr sz="17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F7F7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gs_deck_BANNER_16x9.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93472"/>
            <a:ext cx="9144000" cy="691039"/>
          </a:xfrm>
          <a:prstGeom prst="rect">
            <a:avLst/>
          </a:prstGeom>
        </p:spPr>
      </p:pic>
      <p:sp>
        <p:nvSpPr>
          <p:cNvPr id="2" name="Title Placeholder 1"/>
          <p:cNvSpPr>
            <a:spLocks noGrp="1"/>
          </p:cNvSpPr>
          <p:nvPr>
            <p:ph type="title"/>
          </p:nvPr>
        </p:nvSpPr>
        <p:spPr>
          <a:xfrm>
            <a:off x="233784" y="206375"/>
            <a:ext cx="8667691" cy="440421"/>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6" name="Slide Number Placeholder 5"/>
          <p:cNvSpPr>
            <a:spLocks noGrp="1"/>
          </p:cNvSpPr>
          <p:nvPr>
            <p:ph type="sldNum" sz="quarter" idx="4"/>
          </p:nvPr>
        </p:nvSpPr>
        <p:spPr>
          <a:xfrm>
            <a:off x="233782" y="4767264"/>
            <a:ext cx="2133600" cy="274637"/>
          </a:xfrm>
          <a:prstGeom prst="rect">
            <a:avLst/>
          </a:prstGeom>
        </p:spPr>
        <p:txBody>
          <a:bodyPr vert="horz" lIns="91440" tIns="45720" rIns="91440" bIns="45720" rtlCol="0" anchor="ctr"/>
          <a:lstStyle>
            <a:lvl1pPr algn="l">
              <a:defRPr sz="1200">
                <a:solidFill>
                  <a:srgbClr val="7F7F7F"/>
                </a:solidFill>
              </a:defRPr>
            </a:lvl1pPr>
          </a:lstStyle>
          <a:p>
            <a:fld id="{28E80654-E327-274E-B7D4-25398EE67A0A}" type="slidenum">
              <a:rPr lang="en-US" smtClean="0"/>
              <a:pPr/>
              <a:t>‹#›</a:t>
            </a:fld>
            <a:endParaRPr lang="en-US" dirty="0"/>
          </a:p>
        </p:txBody>
      </p:sp>
      <p:pic>
        <p:nvPicPr>
          <p:cNvPr id="10" name="Picture 9" descr="abc_gs_logo_lock.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141108" y="4598059"/>
            <a:ext cx="1877957" cy="448623"/>
          </a:xfrm>
          <a:prstGeom prst="rect">
            <a:avLst/>
          </a:prstGeom>
        </p:spPr>
      </p:pic>
    </p:spTree>
    <p:extLst>
      <p:ext uri="{BB962C8B-B14F-4D97-AF65-F5344CB8AC3E}">
        <p14:creationId xmlns:p14="http://schemas.microsoft.com/office/powerpoint/2010/main" val="1289920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hdr="0" ftr="0" dt="0"/>
  <p:txStyles>
    <p:titleStyle>
      <a:lvl1pPr algn="l" defTabSz="457200" rtl="0" eaLnBrk="1" latinLnBrk="0" hangingPunct="1">
        <a:spcBef>
          <a:spcPct val="0"/>
        </a:spcBef>
        <a:buNone/>
        <a:defRPr sz="17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F7F7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F7F7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F7F7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F7F7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hyperlink" Target="http://www.abcsmartcookies.com/15-16-volunteer-toolkit" TargetMode="External"/><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abcsmartcookieu.com/"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www.facebook.com/LemonadesCookie?fref=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www.abcsmartcookies.com/" TargetMode="External"/><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abcsmartcookies.com/coco-landing-page" TargetMode="Externa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1.xml"/><Relationship Id="rId1" Type="http://schemas.openxmlformats.org/officeDocument/2006/relationships/vmlDrawing" Target="../drawings/vmlDrawing2.vml"/><Relationship Id="rId6" Type="http://schemas.openxmlformats.org/officeDocument/2006/relationships/image" Target="../media/image6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vmlDrawing" Target="../drawings/vmlDrawing1.vml"/><Relationship Id="rId6" Type="http://schemas.openxmlformats.org/officeDocument/2006/relationships/image" Target="../media/image24.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solidFill>
                  <a:schemeClr val="tx1"/>
                </a:solidFill>
              </a:rPr>
              <a:t>Girl Scouts of Southeastern New England</a:t>
            </a:r>
            <a:endParaRPr lang="en-US" dirty="0">
              <a:solidFill>
                <a:schemeClr val="tx1"/>
              </a:solidFill>
            </a:endParaRPr>
          </a:p>
        </p:txBody>
      </p:sp>
    </p:spTree>
    <p:extLst>
      <p:ext uri="{BB962C8B-B14F-4D97-AF65-F5344CB8AC3E}">
        <p14:creationId xmlns:p14="http://schemas.microsoft.com/office/powerpoint/2010/main" val="3243748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What Can We Earn?</a:t>
            </a:r>
            <a:endParaRPr lang="en-US" sz="2400" dirty="0"/>
          </a:p>
        </p:txBody>
      </p:sp>
      <p:pic>
        <p:nvPicPr>
          <p:cNvPr id="5" name="Content Placeholder 4" descr="Hedgehog with Trofee_no background.png"/>
          <p:cNvPicPr>
            <a:picLocks noGrp="1" noChangeAspect="1"/>
          </p:cNvPicPr>
          <p:nvPr>
            <p:ph idx="1"/>
          </p:nvPr>
        </p:nvPicPr>
        <p:blipFill>
          <a:blip r:embed="rId3" cstate="print"/>
          <a:stretch>
            <a:fillRect/>
          </a:stretch>
        </p:blipFill>
        <p:spPr>
          <a:xfrm>
            <a:off x="1066800" y="1885950"/>
            <a:ext cx="2057400" cy="1875621"/>
          </a:xfrm>
        </p:spPr>
      </p:pic>
      <p:sp>
        <p:nvSpPr>
          <p:cNvPr id="4" name="Slide Number Placeholder 3"/>
          <p:cNvSpPr>
            <a:spLocks noGrp="1"/>
          </p:cNvSpPr>
          <p:nvPr>
            <p:ph type="sldNum" sz="quarter" idx="12"/>
          </p:nvPr>
        </p:nvSpPr>
        <p:spPr/>
        <p:txBody>
          <a:bodyPr/>
          <a:lstStyle/>
          <a:p>
            <a:fld id="{41D270BC-2063-9F4E-AA9E-665FD4D2882B}" type="slidenum">
              <a:rPr lang="en-US" smtClean="0"/>
              <a:pPr/>
              <a:t>10</a:t>
            </a:fld>
            <a:endParaRPr lang="en-US" dirty="0"/>
          </a:p>
        </p:txBody>
      </p:sp>
      <p:sp>
        <p:nvSpPr>
          <p:cNvPr id="6" name="Content Placeholder 5"/>
          <p:cNvSpPr txBox="1">
            <a:spLocks/>
          </p:cNvSpPr>
          <p:nvPr/>
        </p:nvSpPr>
        <p:spPr>
          <a:xfrm>
            <a:off x="4343400" y="1600200"/>
            <a:ext cx="4800600" cy="3352800"/>
          </a:xfrm>
          <a:prstGeom prst="rect">
            <a:avLst/>
          </a:prstGeom>
        </p:spPr>
        <p:txBody>
          <a:bodyPr/>
          <a:lstStyle/>
          <a:p>
            <a:pPr marL="342900" marR="0" lvl="0" indent="-342900" algn="ctr" defTabSz="4572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p:txBody>
      </p:sp>
      <p:pic>
        <p:nvPicPr>
          <p:cNvPr id="7" name="Picture 6"/>
          <p:cNvPicPr>
            <a:picLocks noChangeAspect="1"/>
          </p:cNvPicPr>
          <p:nvPr/>
        </p:nvPicPr>
        <p:blipFill>
          <a:blip r:embed="rId4"/>
          <a:stretch>
            <a:fillRect/>
          </a:stretch>
        </p:blipFill>
        <p:spPr>
          <a:xfrm>
            <a:off x="3886200" y="1208518"/>
            <a:ext cx="5310188" cy="982231"/>
          </a:xfrm>
          <a:prstGeom prst="rect">
            <a:avLst/>
          </a:prstGeom>
        </p:spPr>
      </p:pic>
      <p:pic>
        <p:nvPicPr>
          <p:cNvPr id="8" name="Picture 7"/>
          <p:cNvPicPr>
            <a:picLocks noChangeAspect="1"/>
          </p:cNvPicPr>
          <p:nvPr/>
        </p:nvPicPr>
        <p:blipFill>
          <a:blip r:embed="rId5">
            <a:clrChange>
              <a:clrFrom>
                <a:srgbClr val="E0D7C5"/>
              </a:clrFrom>
              <a:clrTo>
                <a:srgbClr val="E0D7C5">
                  <a:alpha val="0"/>
                </a:srgbClr>
              </a:clrTo>
            </a:clrChange>
            <a:extLst>
              <a:ext uri="{28A0092B-C50C-407E-A947-70E740481C1C}">
                <a14:useLocalDpi xmlns:a14="http://schemas.microsoft.com/office/drawing/2010/main" val="0"/>
              </a:ext>
            </a:extLst>
          </a:blip>
          <a:stretch>
            <a:fillRect/>
          </a:stretch>
        </p:blipFill>
        <p:spPr>
          <a:xfrm>
            <a:off x="4291012" y="2190750"/>
            <a:ext cx="4395788" cy="1943402"/>
          </a:xfrm>
          <a:prstGeom prst="rect">
            <a:avLst/>
          </a:prstGeom>
        </p:spPr>
      </p:pic>
      <p:sp>
        <p:nvSpPr>
          <p:cNvPr id="9" name="TextBox 8"/>
          <p:cNvSpPr txBox="1"/>
          <p:nvPr/>
        </p:nvSpPr>
        <p:spPr>
          <a:xfrm>
            <a:off x="233784" y="4017425"/>
            <a:ext cx="7668510" cy="369332"/>
          </a:xfrm>
          <a:prstGeom prst="rect">
            <a:avLst/>
          </a:prstGeom>
          <a:noFill/>
        </p:spPr>
        <p:txBody>
          <a:bodyPr wrap="none" rtlCol="0">
            <a:spAutoFit/>
          </a:bodyPr>
          <a:lstStyle/>
          <a:p>
            <a:r>
              <a:rPr lang="en-US" dirty="0" smtClean="0">
                <a:effectLst/>
                <a:latin typeface="+mn-lt"/>
              </a:rPr>
              <a:t>Every Girl earns $0.20 per package that can be applied to GSSNE Summer Camps</a:t>
            </a:r>
            <a:endParaRPr lang="en-US" dirty="0">
              <a:effectLst/>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Our Council’s Goal!</a:t>
            </a:r>
            <a:endParaRPr lang="en-US" sz="2400" dirty="0"/>
          </a:p>
        </p:txBody>
      </p:sp>
      <p:sp>
        <p:nvSpPr>
          <p:cNvPr id="4" name="Slide Number Placeholder 3"/>
          <p:cNvSpPr>
            <a:spLocks noGrp="1"/>
          </p:cNvSpPr>
          <p:nvPr>
            <p:ph type="sldNum" sz="quarter" idx="12"/>
          </p:nvPr>
        </p:nvSpPr>
        <p:spPr/>
        <p:txBody>
          <a:bodyPr/>
          <a:lstStyle/>
          <a:p>
            <a:fld id="{41D270BC-2063-9F4E-AA9E-665FD4D2882B}" type="slidenum">
              <a:rPr lang="en-US" smtClean="0"/>
              <a:pPr/>
              <a:t>11</a:t>
            </a:fld>
            <a:endParaRPr lang="en-US" dirty="0"/>
          </a:p>
        </p:txBody>
      </p:sp>
      <p:sp>
        <p:nvSpPr>
          <p:cNvPr id="5" name="Rectangle 2"/>
          <p:cNvSpPr>
            <a:spLocks noGrp="1" noChangeArrowheads="1"/>
          </p:cNvSpPr>
          <p:nvPr>
            <p:ph idx="1"/>
          </p:nvPr>
        </p:nvSpPr>
        <p:spPr bwMode="auto">
          <a:xfrm>
            <a:off x="457200" y="1200151"/>
            <a:ext cx="8229600" cy="769441"/>
          </a:xfrm>
          <a:prstGeom prst="rect">
            <a:avLst/>
          </a:prstGeom>
          <a:noFill/>
          <a:ln w="9525">
            <a:noFill/>
            <a:miter lim="800000"/>
            <a:headEnd/>
            <a:tailEnd/>
          </a:ln>
        </p:spPr>
        <p:txBody>
          <a:bodyPr>
            <a:spAutoFit/>
          </a:bodyPr>
          <a:lstStyle/>
          <a:p>
            <a:pPr algn="ctr">
              <a:buNone/>
              <a:defRPr/>
            </a:pPr>
            <a:r>
              <a:rPr lang="en-US" sz="2400" dirty="0"/>
              <a:t> </a:t>
            </a:r>
            <a:r>
              <a:rPr lang="en-US" sz="4400" dirty="0">
                <a:solidFill>
                  <a:schemeClr val="tx1"/>
                </a:solidFill>
              </a:rPr>
              <a:t>748,274 </a:t>
            </a:r>
            <a:r>
              <a:rPr lang="en-US" sz="4400" dirty="0" smtClean="0">
                <a:solidFill>
                  <a:schemeClr val="tx1"/>
                </a:solidFill>
              </a:rPr>
              <a:t>Packages</a:t>
            </a:r>
            <a:endParaRPr lang="en-US" sz="4400" dirty="0">
              <a:solidFill>
                <a:schemeClr val="tx1"/>
              </a:solidFill>
              <a:cs typeface="Arial" panose="020B0604020202020204" pitchFamily="34" charset="0"/>
            </a:endParaRPr>
          </a:p>
        </p:txBody>
      </p:sp>
      <p:pic>
        <p:nvPicPr>
          <p:cNvPr id="210946" name="Picture 2" descr="H:\kstrobel\15-16 Planning\Theme\Final Clip ARt\Theme\Theme + Mascot\D3_MASCOT37.png"/>
          <p:cNvPicPr>
            <a:picLocks noChangeAspect="1" noChangeArrowheads="1"/>
          </p:cNvPicPr>
          <p:nvPr/>
        </p:nvPicPr>
        <p:blipFill>
          <a:blip r:embed="rId2" cstate="print"/>
          <a:srcRect/>
          <a:stretch>
            <a:fillRect/>
          </a:stretch>
        </p:blipFill>
        <p:spPr bwMode="auto">
          <a:xfrm>
            <a:off x="1905000" y="2524053"/>
            <a:ext cx="4648200" cy="172409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4767263"/>
            <a:ext cx="2133600" cy="274637"/>
          </a:xfrm>
          <a:prstGeom prst="rect">
            <a:avLst/>
          </a:prstGeom>
        </p:spPr>
        <p:txBody>
          <a:bodyPr/>
          <a:lstStyle/>
          <a:p>
            <a:fld id="{41D270BC-2063-9F4E-AA9E-665FD4D2882B}" type="slidenum">
              <a:rPr lang="en-US" smtClean="0"/>
              <a:pPr/>
              <a:t>12</a:t>
            </a:fld>
            <a:endParaRPr lang="en-US" dirty="0"/>
          </a:p>
        </p:txBody>
      </p:sp>
      <p:pic>
        <p:nvPicPr>
          <p:cNvPr id="5" name="Picture 4" descr="D3_LOGO1_FC.jpg"/>
          <p:cNvPicPr>
            <a:picLocks noChangeAspect="1"/>
          </p:cNvPicPr>
          <p:nvPr/>
        </p:nvPicPr>
        <p:blipFill>
          <a:blip r:embed="rId3" cstate="print">
            <a:clrChange>
              <a:clrFrom>
                <a:srgbClr val="FFFFFF"/>
              </a:clrFrom>
              <a:clrTo>
                <a:srgbClr val="FFFFFF">
                  <a:alpha val="0"/>
                </a:srgbClr>
              </a:clrTo>
            </a:clrChange>
          </a:blip>
          <a:srcRect t="22359" b="50000"/>
          <a:stretch>
            <a:fillRect/>
          </a:stretch>
        </p:blipFill>
        <p:spPr>
          <a:xfrm>
            <a:off x="1143000" y="1047750"/>
            <a:ext cx="7079487" cy="18288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smtClean="0"/>
              <a:t>How do we sell cookies?</a:t>
            </a:r>
            <a:endParaRPr lang="en-US" sz="2400" dirty="0"/>
          </a:p>
        </p:txBody>
      </p:sp>
      <p:graphicFrame>
        <p:nvGraphicFramePr>
          <p:cNvPr id="7" name="Content Placeholder 6"/>
          <p:cNvGraphicFramePr>
            <a:graphicFrameLocks noGrp="1"/>
          </p:cNvGraphicFramePr>
          <p:nvPr>
            <p:ph idx="1"/>
          </p:nvPr>
        </p:nvGraphicFramePr>
        <p:xfrm>
          <a:off x="457200" y="1200150"/>
          <a:ext cx="8229600" cy="3394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Hedgehog with Cookie_No background.png"/>
          <p:cNvPicPr>
            <a:picLocks noChangeAspect="1"/>
          </p:cNvPicPr>
          <p:nvPr/>
        </p:nvPicPr>
        <p:blipFill>
          <a:blip r:embed="rId8" cstate="print"/>
          <a:stretch>
            <a:fillRect/>
          </a:stretch>
        </p:blipFill>
        <p:spPr>
          <a:xfrm>
            <a:off x="6899086" y="1200150"/>
            <a:ext cx="1787714" cy="178771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Cookie Sale Resources</a:t>
            </a:r>
            <a:br>
              <a:rPr lang="en-US" sz="2400" dirty="0" smtClean="0"/>
            </a:br>
            <a:endParaRPr lang="en-US" sz="2400" dirty="0"/>
          </a:p>
        </p:txBody>
      </p:sp>
      <p:sp>
        <p:nvSpPr>
          <p:cNvPr id="3" name="Content Placeholder 2"/>
          <p:cNvSpPr>
            <a:spLocks noGrp="1"/>
          </p:cNvSpPr>
          <p:nvPr>
            <p:ph idx="1"/>
          </p:nvPr>
        </p:nvSpPr>
        <p:spPr/>
        <p:txBody>
          <a:bodyPr/>
          <a:lstStyle/>
          <a:p>
            <a:pPr marL="573088" indent="-573088">
              <a:spcBef>
                <a:spcPts val="600"/>
              </a:spcBef>
              <a:spcAft>
                <a:spcPts val="600"/>
              </a:spcAft>
              <a:defRPr/>
            </a:pPr>
            <a:r>
              <a:rPr lang="en-US" sz="2400" dirty="0" smtClean="0">
                <a:solidFill>
                  <a:schemeClr val="tx1"/>
                </a:solidFill>
                <a:ea typeface="Omnes Semibold" charset="0"/>
                <a:cs typeface="Arial"/>
                <a:sym typeface="Omnes Semibold" charset="0"/>
              </a:rPr>
              <a:t>Inspire and inform girls and their families</a:t>
            </a:r>
          </a:p>
          <a:p>
            <a:pPr marL="573088" indent="-573088">
              <a:spcBef>
                <a:spcPts val="600"/>
              </a:spcBef>
              <a:spcAft>
                <a:spcPts val="600"/>
              </a:spcAft>
              <a:defRPr/>
            </a:pPr>
            <a:r>
              <a:rPr lang="en-US" sz="2400" dirty="0" smtClean="0">
                <a:solidFill>
                  <a:schemeClr val="tx1"/>
                </a:solidFill>
                <a:ea typeface="Omnes Semibold" charset="0"/>
                <a:cs typeface="Arial"/>
                <a:sym typeface="Omnes Semibold" charset="0"/>
              </a:rPr>
              <a:t>Make sale as easy as possible to support</a:t>
            </a:r>
            <a:endParaRPr lang="en-US" sz="2400" dirty="0" smtClean="0">
              <a:solidFill>
                <a:schemeClr val="tx1"/>
              </a:solidFill>
              <a:ea typeface="ヒラギノ角ゴ ProN W6" charset="0"/>
              <a:cs typeface="Arial"/>
              <a:sym typeface="Omnes Semibold" charset="0"/>
            </a:endParaRPr>
          </a:p>
          <a:p>
            <a:pPr marL="573088" indent="-573088">
              <a:spcBef>
                <a:spcPts val="600"/>
              </a:spcBef>
              <a:spcAft>
                <a:spcPts val="600"/>
              </a:spcAft>
              <a:defRPr/>
            </a:pPr>
            <a:r>
              <a:rPr lang="en-US" sz="2400" dirty="0" smtClean="0">
                <a:solidFill>
                  <a:schemeClr val="tx1"/>
                </a:solidFill>
                <a:ea typeface="Omnes Semibold" charset="0"/>
                <a:cs typeface="Arial"/>
                <a:sym typeface="Omnes Semibold" charset="0"/>
              </a:rPr>
              <a:t>Provide multiple formats for busy volunteers!</a:t>
            </a:r>
            <a:endParaRPr lang="en-US" sz="2400" dirty="0" smtClean="0">
              <a:solidFill>
                <a:schemeClr val="tx1"/>
              </a:solidFill>
              <a:ea typeface="ヒラギノ角ゴ ProN W6" charset="0"/>
              <a:cs typeface="Arial"/>
              <a:sym typeface="Omnes Semibold" charset="0"/>
            </a:endParaRPr>
          </a:p>
          <a:p>
            <a:endParaRPr lang="en-US" dirty="0">
              <a:solidFill>
                <a:schemeClr val="tx1"/>
              </a:solidFill>
            </a:endParaRPr>
          </a:p>
        </p:txBody>
      </p:sp>
      <p:sp>
        <p:nvSpPr>
          <p:cNvPr id="4" name="Slide Number Placeholder 3"/>
          <p:cNvSpPr>
            <a:spLocks noGrp="1"/>
          </p:cNvSpPr>
          <p:nvPr>
            <p:ph type="sldNum" sz="quarter" idx="12"/>
          </p:nvPr>
        </p:nvSpPr>
        <p:spPr/>
        <p:txBody>
          <a:bodyPr/>
          <a:lstStyle/>
          <a:p>
            <a:fld id="{41D270BC-2063-9F4E-AA9E-665FD4D2882B}" type="slidenum">
              <a:rPr lang="en-US" smtClean="0"/>
              <a:pPr/>
              <a:t>14</a:t>
            </a:fld>
            <a:endParaRPr lang="en-US" dirty="0"/>
          </a:p>
        </p:txBody>
      </p:sp>
      <p:pic>
        <p:nvPicPr>
          <p:cNvPr id="5" name="Picture 4" descr="Hedgehog on blocks_no background.png"/>
          <p:cNvPicPr>
            <a:picLocks noChangeAspect="1"/>
          </p:cNvPicPr>
          <p:nvPr/>
        </p:nvPicPr>
        <p:blipFill>
          <a:blip r:embed="rId3" cstate="print"/>
          <a:stretch>
            <a:fillRect/>
          </a:stretch>
        </p:blipFill>
        <p:spPr>
          <a:xfrm>
            <a:off x="6934200" y="1504950"/>
            <a:ext cx="1486041" cy="2506826"/>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Cookie Order Card</a:t>
            </a:r>
            <a:br>
              <a:rPr lang="en-US" sz="2400" dirty="0" smtClean="0"/>
            </a:br>
            <a:endParaRPr lang="en-US" sz="2400" dirty="0"/>
          </a:p>
        </p:txBody>
      </p:sp>
      <p:sp>
        <p:nvSpPr>
          <p:cNvPr id="4" name="Slide Number Placeholder 3"/>
          <p:cNvSpPr>
            <a:spLocks noGrp="1"/>
          </p:cNvSpPr>
          <p:nvPr>
            <p:ph type="sldNum" sz="quarter" idx="12"/>
          </p:nvPr>
        </p:nvSpPr>
        <p:spPr/>
        <p:txBody>
          <a:bodyPr/>
          <a:lstStyle/>
          <a:p>
            <a:fld id="{41D270BC-2063-9F4E-AA9E-665FD4D2882B}" type="slidenum">
              <a:rPr lang="en-US" smtClean="0"/>
              <a:pPr/>
              <a:t>15</a:t>
            </a:fld>
            <a:endParaRPr lang="en-US" dirty="0"/>
          </a:p>
        </p:txBody>
      </p:sp>
      <p:pic>
        <p:nvPicPr>
          <p:cNvPr id="6" name="Picture 11" descr="ABC_Order Card Cover.png"/>
          <p:cNvPicPr>
            <a:picLocks noGrp="1" noChangeAspect="1"/>
          </p:cNvPicPr>
          <p:nvPr>
            <p:ph idx="1"/>
          </p:nvPr>
        </p:nvPicPr>
        <p:blipFill>
          <a:blip r:embed="rId3" cstate="print"/>
          <a:stretch>
            <a:fillRect/>
          </a:stretch>
        </p:blipFill>
        <p:spPr bwMode="auto">
          <a:xfrm>
            <a:off x="1250630" y="1123950"/>
            <a:ext cx="2492559" cy="3820684"/>
          </a:xfrm>
          <a:prstGeom prst="rect">
            <a:avLst/>
          </a:prstGeom>
          <a:noFill/>
          <a:ln w="9525">
            <a:noFill/>
            <a:miter lim="800000"/>
            <a:headEnd/>
            <a:tailEnd/>
          </a:ln>
          <a:effectLst>
            <a:outerShdw algn="tl" rotWithShape="0">
              <a:srgbClr val="808080">
                <a:alpha val="70000"/>
              </a:srgbClr>
            </a:outerShdw>
          </a:effectLst>
        </p:spPr>
      </p:pic>
      <p:pic>
        <p:nvPicPr>
          <p:cNvPr id="7" name="Picture 4" descr="101500_ABC_Order Card_2014-15 v11_Page_2.png"/>
          <p:cNvPicPr>
            <a:picLocks noChangeAspect="1"/>
          </p:cNvPicPr>
          <p:nvPr/>
        </p:nvPicPr>
        <p:blipFill>
          <a:blip r:embed="rId4" cstate="print"/>
          <a:stretch>
            <a:fillRect/>
          </a:stretch>
        </p:blipFill>
        <p:spPr bwMode="auto">
          <a:xfrm>
            <a:off x="4419600" y="1077955"/>
            <a:ext cx="2514600" cy="3855995"/>
          </a:xfrm>
          <a:prstGeom prst="rect">
            <a:avLst/>
          </a:prstGeom>
          <a:noFill/>
          <a:ln w="9525">
            <a:noFill/>
            <a:miter lim="800000"/>
            <a:headEnd/>
            <a:tailEnd/>
          </a:ln>
          <a:effectLst>
            <a:outerShdw algn="tl" rotWithShape="0">
              <a:srgbClr val="808080">
                <a:alpha val="70000"/>
              </a:srgb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Mini Order Card – For on the go ordering!</a:t>
            </a:r>
            <a:endParaRPr lang="en-US" sz="2400" dirty="0"/>
          </a:p>
        </p:txBody>
      </p:sp>
      <p:sp>
        <p:nvSpPr>
          <p:cNvPr id="3" name="Content Placeholder 2"/>
          <p:cNvSpPr>
            <a:spLocks noGrp="1"/>
          </p:cNvSpPr>
          <p:nvPr>
            <p:ph idx="1"/>
          </p:nvPr>
        </p:nvSpPr>
        <p:spPr/>
        <p:txBody>
          <a:bodyPr/>
          <a:lstStyle/>
          <a:p>
            <a:pPr marL="342900" lvl="1" indent="-342900">
              <a:buClr>
                <a:schemeClr val="tx1">
                  <a:lumMod val="75000"/>
                  <a:lumOff val="25000"/>
                </a:schemeClr>
              </a:buClr>
              <a:buNone/>
              <a:defRPr/>
            </a:pPr>
            <a:r>
              <a:rPr lang="en-US" sz="1600" dirty="0" smtClean="0">
                <a:solidFill>
                  <a:schemeClr val="tx1"/>
                </a:solidFill>
              </a:rPr>
              <a:t>For the 15-16 Season, a mini order card will be available digitally for on-demand printing</a:t>
            </a:r>
          </a:p>
          <a:p>
            <a:pPr marL="342900" lvl="1" indent="-342900">
              <a:buClr>
                <a:schemeClr val="tx1">
                  <a:lumMod val="75000"/>
                  <a:lumOff val="25000"/>
                </a:schemeClr>
              </a:buClr>
              <a:buNone/>
              <a:defRPr/>
            </a:pPr>
            <a:r>
              <a:rPr lang="en-US" sz="1600" dirty="0" smtClean="0">
                <a:solidFill>
                  <a:schemeClr val="tx1"/>
                </a:solidFill>
              </a:rPr>
              <a:t>Ways to use it: </a:t>
            </a:r>
          </a:p>
          <a:p>
            <a:pPr marL="342900" lvl="1" indent="-342900">
              <a:buClr>
                <a:schemeClr val="tx1">
                  <a:lumMod val="75000"/>
                  <a:lumOff val="25000"/>
                </a:schemeClr>
              </a:buClr>
              <a:buFont typeface="Arial"/>
              <a:buChar char="•"/>
              <a:defRPr/>
            </a:pPr>
            <a:r>
              <a:rPr lang="en-US" sz="1600" dirty="0" smtClean="0">
                <a:solidFill>
                  <a:schemeClr val="tx1"/>
                </a:solidFill>
              </a:rPr>
              <a:t>Follow-up orders after Initial Orders are turned in</a:t>
            </a:r>
          </a:p>
          <a:p>
            <a:pPr marL="342900" lvl="1" indent="-342900">
              <a:buClr>
                <a:schemeClr val="tx1">
                  <a:lumMod val="75000"/>
                  <a:lumOff val="25000"/>
                </a:schemeClr>
              </a:buClr>
              <a:buFont typeface="Arial"/>
              <a:buChar char="•"/>
              <a:defRPr/>
            </a:pPr>
            <a:r>
              <a:rPr lang="en-US" sz="1600" dirty="0" smtClean="0">
                <a:solidFill>
                  <a:schemeClr val="tx1"/>
                </a:solidFill>
              </a:rPr>
              <a:t>A portable order card that older girls can store in their purse or </a:t>
            </a:r>
          </a:p>
          <a:p>
            <a:pPr marL="342900" lvl="1" indent="-342900">
              <a:buClr>
                <a:schemeClr val="tx1">
                  <a:lumMod val="75000"/>
                  <a:lumOff val="25000"/>
                </a:schemeClr>
              </a:buClr>
              <a:buNone/>
              <a:defRPr/>
            </a:pPr>
            <a:r>
              <a:rPr lang="en-US" sz="1600" dirty="0" smtClean="0">
                <a:solidFill>
                  <a:schemeClr val="tx1"/>
                </a:solidFill>
              </a:rPr>
              <a:t>	backpack</a:t>
            </a:r>
          </a:p>
          <a:p>
            <a:pPr marL="342900" lvl="1" indent="-342900">
              <a:buClr>
                <a:schemeClr val="tx1">
                  <a:lumMod val="75000"/>
                  <a:lumOff val="25000"/>
                </a:schemeClr>
              </a:buClr>
              <a:buFont typeface="Arial"/>
              <a:buChar char="•"/>
              <a:defRPr/>
            </a:pPr>
            <a:r>
              <a:rPr lang="en-US" sz="1600" dirty="0" smtClean="0">
                <a:solidFill>
                  <a:schemeClr val="tx1"/>
                </a:solidFill>
              </a:rPr>
              <a:t>A card for parents to take to work with a note from their girl</a:t>
            </a:r>
          </a:p>
          <a:p>
            <a:pPr marL="342900" lvl="1" indent="-342900">
              <a:buClr>
                <a:schemeClr val="tx1">
                  <a:lumMod val="75000"/>
                  <a:lumOff val="25000"/>
                </a:schemeClr>
              </a:buClr>
              <a:buFont typeface="Arial"/>
              <a:buChar char="•"/>
              <a:defRPr/>
            </a:pPr>
            <a:r>
              <a:rPr lang="en-US" sz="1600" dirty="0" smtClean="0">
                <a:solidFill>
                  <a:schemeClr val="tx1"/>
                </a:solidFill>
              </a:rPr>
              <a:t>A piece to leave at locations to collect orders, i.e., school office</a:t>
            </a:r>
          </a:p>
          <a:p>
            <a:endParaRPr lang="en-US" dirty="0"/>
          </a:p>
        </p:txBody>
      </p:sp>
      <p:pic>
        <p:nvPicPr>
          <p:cNvPr id="4" name="Picture 3" descr="ABC_2014-15_Mini Order Card_Final.png"/>
          <p:cNvPicPr>
            <a:picLocks noChangeAspect="1"/>
          </p:cNvPicPr>
          <p:nvPr/>
        </p:nvPicPr>
        <p:blipFill>
          <a:blip r:embed="rId2" cstate="print"/>
          <a:srcRect l="3233" t="4182" r="3233" b="4182"/>
          <a:stretch>
            <a:fillRect/>
          </a:stretch>
        </p:blipFill>
        <p:spPr bwMode="auto">
          <a:xfrm rot="900000">
            <a:off x="6336135" y="2112413"/>
            <a:ext cx="2597666" cy="1966289"/>
          </a:xfrm>
          <a:prstGeom prst="rect">
            <a:avLst/>
          </a:prstGeom>
          <a:noFill/>
          <a:ln w="9525">
            <a:noFill/>
            <a:miter lim="800000"/>
            <a:headEnd/>
            <a:tailEnd/>
          </a:ln>
          <a:effectLst>
            <a:outerShdw algn="tl" rotWithShape="0">
              <a:srgbClr val="808080">
                <a:alpha val="70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Volunteer Magazine</a:t>
            </a:r>
            <a:br>
              <a:rPr lang="en-US" sz="2400" dirty="0" smtClean="0"/>
            </a:br>
            <a:endParaRPr lang="en-US" sz="2400" dirty="0"/>
          </a:p>
        </p:txBody>
      </p:sp>
      <p:sp>
        <p:nvSpPr>
          <p:cNvPr id="3" name="Content Placeholder 2"/>
          <p:cNvSpPr>
            <a:spLocks noGrp="1"/>
          </p:cNvSpPr>
          <p:nvPr>
            <p:ph idx="1"/>
          </p:nvPr>
        </p:nvSpPr>
        <p:spPr/>
        <p:txBody>
          <a:bodyPr numCol="2"/>
          <a:lstStyle/>
          <a:p>
            <a:pPr>
              <a:lnSpc>
                <a:spcPct val="130000"/>
              </a:lnSpc>
              <a:buNone/>
              <a:defRPr/>
            </a:pPr>
            <a:r>
              <a:rPr lang="en-US" sz="1600" b="1" dirty="0" smtClean="0">
                <a:solidFill>
                  <a:schemeClr val="tx1"/>
                </a:solidFill>
                <a:cs typeface="Century Gothic"/>
              </a:rPr>
              <a:t>What’s New? – We have an updated look</a:t>
            </a:r>
          </a:p>
          <a:p>
            <a:pPr>
              <a:lnSpc>
                <a:spcPct val="130000"/>
              </a:lnSpc>
              <a:defRPr/>
            </a:pPr>
            <a:r>
              <a:rPr lang="en-US" sz="1300" dirty="0" smtClean="0">
                <a:solidFill>
                  <a:schemeClr val="tx1"/>
                </a:solidFill>
                <a:cs typeface="Century Gothic"/>
              </a:rPr>
              <a:t>This year, the Volunteer Magazine is a much more engaging and interactive piece. It will be a digital piece like last year and include:</a:t>
            </a:r>
          </a:p>
          <a:p>
            <a:pPr marL="454025" indent="-287338">
              <a:lnSpc>
                <a:spcPct val="130000"/>
              </a:lnSpc>
              <a:defRPr/>
            </a:pPr>
            <a:r>
              <a:rPr lang="en-US" sz="1300" dirty="0" smtClean="0">
                <a:solidFill>
                  <a:schemeClr val="tx1"/>
                </a:solidFill>
                <a:cs typeface="Century Gothic"/>
              </a:rPr>
              <a:t>Video tips and testimonials from volunteers/parents/Girl Scouts </a:t>
            </a:r>
          </a:p>
          <a:p>
            <a:pPr marL="454025" indent="-287338">
              <a:lnSpc>
                <a:spcPct val="130000"/>
              </a:lnSpc>
              <a:defRPr/>
            </a:pPr>
            <a:r>
              <a:rPr lang="en-US" sz="1300" dirty="0" smtClean="0">
                <a:solidFill>
                  <a:schemeClr val="tx1"/>
                </a:solidFill>
                <a:cs typeface="Century Gothic"/>
              </a:rPr>
              <a:t>ABC Technology Video showcasing our great online resources</a:t>
            </a:r>
          </a:p>
          <a:p>
            <a:pPr marL="454025" indent="-287338">
              <a:lnSpc>
                <a:spcPct val="130000"/>
              </a:lnSpc>
              <a:defRPr/>
            </a:pPr>
            <a:r>
              <a:rPr lang="en-US" sz="1300" dirty="0" smtClean="0">
                <a:solidFill>
                  <a:schemeClr val="tx1"/>
                </a:solidFill>
                <a:cs typeface="Century Gothic"/>
              </a:rPr>
              <a:t>Downloadable tips and activity how-to’s</a:t>
            </a:r>
          </a:p>
          <a:p>
            <a:pPr marL="454025" indent="-287338">
              <a:lnSpc>
                <a:spcPct val="130000"/>
              </a:lnSpc>
              <a:defRPr/>
            </a:pPr>
            <a:r>
              <a:rPr lang="en-US" sz="1300" dirty="0" smtClean="0">
                <a:solidFill>
                  <a:schemeClr val="tx1"/>
                </a:solidFill>
                <a:cs typeface="Century Gothic"/>
              </a:rPr>
              <a:t>Cookie Line Up</a:t>
            </a:r>
          </a:p>
          <a:p>
            <a:pPr marL="454025" indent="-287338">
              <a:lnSpc>
                <a:spcPct val="130000"/>
              </a:lnSpc>
              <a:defRPr/>
            </a:pPr>
            <a:r>
              <a:rPr lang="en-US" sz="1300" dirty="0" smtClean="0">
                <a:solidFill>
                  <a:schemeClr val="tx1"/>
                </a:solidFill>
                <a:cs typeface="Century Gothic"/>
              </a:rPr>
              <a:t>AND Materials Survey for volunteer feedback </a:t>
            </a:r>
          </a:p>
          <a:p>
            <a:endParaRPr lang="en-US" sz="1400" dirty="0"/>
          </a:p>
        </p:txBody>
      </p:sp>
      <p:sp>
        <p:nvSpPr>
          <p:cNvPr id="4" name="Slide Number Placeholder 3"/>
          <p:cNvSpPr>
            <a:spLocks noGrp="1"/>
          </p:cNvSpPr>
          <p:nvPr>
            <p:ph type="sldNum" sz="quarter" idx="12"/>
          </p:nvPr>
        </p:nvSpPr>
        <p:spPr/>
        <p:txBody>
          <a:bodyPr/>
          <a:lstStyle/>
          <a:p>
            <a:fld id="{41D270BC-2063-9F4E-AA9E-665FD4D2882B}" type="slidenum">
              <a:rPr lang="en-US" smtClean="0"/>
              <a:pPr/>
              <a:t>17</a:t>
            </a:fld>
            <a:endParaRPr lang="en-US" dirty="0"/>
          </a:p>
        </p:txBody>
      </p:sp>
      <p:pic>
        <p:nvPicPr>
          <p:cNvPr id="5" name="Picture 4" descr="Volunteer Magazine V18 (1)_Page_01.png">
            <a:hlinkClick r:id="rId3"/>
          </p:cNvPr>
          <p:cNvPicPr>
            <a:picLocks noChangeAspect="1"/>
          </p:cNvPicPr>
          <p:nvPr/>
        </p:nvPicPr>
        <p:blipFill>
          <a:blip r:embed="rId4" cstate="print"/>
          <a:stretch>
            <a:fillRect/>
          </a:stretch>
        </p:blipFill>
        <p:spPr>
          <a:xfrm rot="21283651">
            <a:off x="4772874" y="1364210"/>
            <a:ext cx="3702398" cy="2860656"/>
          </a:xfrm>
          <a:prstGeom prst="rect">
            <a:avLst/>
          </a:prstGeom>
          <a:ln w="19050" cmpd="sng">
            <a:solidFill>
              <a:schemeClr val="bg1"/>
            </a:solidFill>
          </a:ln>
          <a:effectLst>
            <a:outerShdw blurRad="127000" dist="1270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Booth Identifier </a:t>
            </a:r>
            <a:endParaRPr lang="en-US" sz="2400" dirty="0"/>
          </a:p>
        </p:txBody>
      </p:sp>
      <p:sp>
        <p:nvSpPr>
          <p:cNvPr id="4" name="Slide Number Placeholder 3"/>
          <p:cNvSpPr>
            <a:spLocks noGrp="1"/>
          </p:cNvSpPr>
          <p:nvPr>
            <p:ph type="sldNum" sz="quarter" idx="12"/>
          </p:nvPr>
        </p:nvSpPr>
        <p:spPr/>
        <p:txBody>
          <a:bodyPr/>
          <a:lstStyle/>
          <a:p>
            <a:fld id="{41D270BC-2063-9F4E-AA9E-665FD4D2882B}" type="slidenum">
              <a:rPr lang="en-US" smtClean="0"/>
              <a:pPr/>
              <a:t>18</a:t>
            </a:fld>
            <a:endParaRPr lang="en-US" dirty="0"/>
          </a:p>
        </p:txBody>
      </p:sp>
      <p:pic>
        <p:nvPicPr>
          <p:cNvPr id="5" name="Content Placeholder 4" descr="Recognitions Insert_Technology_Final.png"/>
          <p:cNvPicPr>
            <a:picLocks noGrp="1" noChangeAspect="1"/>
          </p:cNvPicPr>
          <p:nvPr>
            <p:ph idx="1"/>
          </p:nvPr>
        </p:nvPicPr>
        <p:blipFill>
          <a:blip r:embed="rId3" cstate="print"/>
          <a:srcRect/>
          <a:stretch>
            <a:fillRect/>
          </a:stretch>
        </p:blipFill>
        <p:spPr bwMode="auto">
          <a:xfrm>
            <a:off x="1219200" y="1479301"/>
            <a:ext cx="2834777" cy="2834777"/>
          </a:xfrm>
          <a:prstGeom prst="rect">
            <a:avLst/>
          </a:prstGeom>
          <a:noFill/>
          <a:ln w="9525">
            <a:noFill/>
            <a:miter lim="800000"/>
            <a:headEnd/>
            <a:tailEnd/>
          </a:ln>
        </p:spPr>
      </p:pic>
      <p:pic>
        <p:nvPicPr>
          <p:cNvPr id="6" name="Picture 5" descr="Recognitions Insert_Technology_Final.png"/>
          <p:cNvPicPr>
            <a:picLocks noChangeAspect="1"/>
          </p:cNvPicPr>
          <p:nvPr/>
        </p:nvPicPr>
        <p:blipFill>
          <a:blip r:embed="rId4" cstate="print"/>
          <a:srcRect/>
          <a:stretch>
            <a:fillRect/>
          </a:stretch>
        </p:blipFill>
        <p:spPr bwMode="auto">
          <a:xfrm>
            <a:off x="4648200" y="1479301"/>
            <a:ext cx="2835275"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2400" dirty="0" smtClean="0"/>
              <a:t>Resources on our Baker’s websites:</a:t>
            </a:r>
            <a:endParaRPr lang="en-US" sz="2400" b="0" dirty="0">
              <a:solidFill>
                <a:schemeClr val="tx1"/>
              </a:solidFill>
            </a:endParaRPr>
          </a:p>
        </p:txBody>
      </p:sp>
      <p:sp>
        <p:nvSpPr>
          <p:cNvPr id="3" name="Slide Number Placeholder 2"/>
          <p:cNvSpPr>
            <a:spLocks noGrp="1"/>
          </p:cNvSpPr>
          <p:nvPr>
            <p:ph type="sldNum" sz="quarter" idx="12"/>
          </p:nvPr>
        </p:nvSpPr>
        <p:spPr/>
        <p:txBody>
          <a:bodyPr/>
          <a:lstStyle/>
          <a:p>
            <a:fld id="{41D270BC-2063-9F4E-AA9E-665FD4D2882B}" type="slidenum">
              <a:rPr lang="en-US" smtClean="0"/>
              <a:pPr/>
              <a:t>19</a:t>
            </a:fld>
            <a:endParaRPr lang="en-US" dirty="0"/>
          </a:p>
        </p:txBody>
      </p:sp>
      <p:sp>
        <p:nvSpPr>
          <p:cNvPr id="4" name="Title 1"/>
          <p:cNvSpPr txBox="1">
            <a:spLocks/>
          </p:cNvSpPr>
          <p:nvPr/>
        </p:nvSpPr>
        <p:spPr>
          <a:xfrm>
            <a:off x="233782" y="1192593"/>
            <a:ext cx="8667691" cy="2765649"/>
          </a:xfrm>
          <a:prstGeom prst="rect">
            <a:avLst/>
          </a:prstGeom>
        </p:spPr>
        <p:txBody>
          <a:bodyPr vert="horz" lIns="91440" tIns="45720" rIns="91440" bIns="45720" rtlCol="0" anchor="t">
            <a:normAutofit/>
          </a:bodyPr>
          <a:lstStyle>
            <a:lvl1pPr algn="l" defTabSz="457200" rtl="0" eaLnBrk="1" latinLnBrk="0" hangingPunct="1">
              <a:spcBef>
                <a:spcPct val="0"/>
              </a:spcBef>
              <a:buNone/>
              <a:defRPr sz="1700" b="1" kern="1200">
                <a:solidFill>
                  <a:schemeClr val="bg1"/>
                </a:solidFill>
                <a:latin typeface="+mj-lt"/>
                <a:ea typeface="+mj-ea"/>
                <a:cs typeface="+mj-cs"/>
              </a:defRPr>
            </a:lvl1pPr>
          </a:lstStyle>
          <a:p>
            <a:pPr marL="342900" indent="-342900">
              <a:buFont typeface="Arial" pitchFamily="34" charset="0"/>
              <a:buChar char="•"/>
            </a:pPr>
            <a:endParaRPr lang="en-US" sz="1600" dirty="0">
              <a:solidFill>
                <a:srgbClr val="FFFFFF"/>
              </a:solidFill>
            </a:endParaRPr>
          </a:p>
          <a:p>
            <a:pPr marL="342900" indent="-342900">
              <a:buFont typeface="Arial" pitchFamily="34" charset="0"/>
              <a:buChar char="•"/>
            </a:pPr>
            <a:endParaRPr lang="en-US" b="0" dirty="0">
              <a:solidFill>
                <a:schemeClr val="tx1"/>
              </a:solidFill>
            </a:endParaRPr>
          </a:p>
        </p:txBody>
      </p:sp>
      <p:sp>
        <p:nvSpPr>
          <p:cNvPr id="5" name="Content Placeholder 2"/>
          <p:cNvSpPr txBox="1">
            <a:spLocks/>
          </p:cNvSpPr>
          <p:nvPr/>
        </p:nvSpPr>
        <p:spPr>
          <a:xfrm>
            <a:off x="457200" y="1200151"/>
            <a:ext cx="8229600" cy="3394472"/>
          </a:xfrm>
          <a:prstGeom prst="rect">
            <a:avLst/>
          </a:prstGeom>
        </p:spPr>
        <p:txBody>
          <a:bodyPr/>
          <a:lstStyle/>
          <a:p>
            <a:pPr marL="342900" marR="0" lvl="1" indent="-342900" algn="l" defTabSz="457200" rtl="0" eaLnBrk="1" fontAlgn="auto" latinLnBrk="0" hangingPunct="1">
              <a:lnSpc>
                <a:spcPct val="100000"/>
              </a:lnSpc>
              <a:spcBef>
                <a:spcPct val="20000"/>
              </a:spcBef>
              <a:spcAft>
                <a:spcPts val="0"/>
              </a:spcAft>
              <a:buClr>
                <a:schemeClr val="tx1">
                  <a:lumMod val="75000"/>
                  <a:lumOff val="25000"/>
                </a:schemeClr>
              </a:buClr>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Cookie Calculator</a:t>
            </a:r>
          </a:p>
          <a:p>
            <a:pPr marL="342900" marR="0" lvl="1" indent="-342900" algn="l" defTabSz="457200" rtl="0" eaLnBrk="1" fontAlgn="auto" latinLnBrk="0" hangingPunct="1">
              <a:lnSpc>
                <a:spcPct val="100000"/>
              </a:lnSpc>
              <a:spcBef>
                <a:spcPct val="20000"/>
              </a:spcBef>
              <a:spcAft>
                <a:spcPts val="0"/>
              </a:spcAft>
              <a:buClr>
                <a:schemeClr val="tx1">
                  <a:lumMod val="75000"/>
                  <a:lumOff val="25000"/>
                </a:schemeClr>
              </a:buClr>
              <a:buSzTx/>
              <a:buFont typeface="Arial"/>
              <a:buChar char="•"/>
              <a:tabLst/>
              <a:defRPr/>
            </a:pPr>
            <a:r>
              <a:rPr lang="en-US" sz="1600" dirty="0" smtClean="0">
                <a:effectLst/>
                <a:latin typeface="+mn-lt"/>
              </a:rPr>
              <a:t>Business planning tools on COCO Cookie Command and ABC Website</a:t>
            </a:r>
          </a:p>
          <a:p>
            <a:pPr marL="342900" marR="0" lvl="1" indent="-342900" algn="l" defTabSz="457200" rtl="0" eaLnBrk="1" fontAlgn="auto" latinLnBrk="0" hangingPunct="1">
              <a:lnSpc>
                <a:spcPct val="100000"/>
              </a:lnSpc>
              <a:spcBef>
                <a:spcPct val="20000"/>
              </a:spcBef>
              <a:spcAft>
                <a:spcPts val="0"/>
              </a:spcAft>
              <a:buClr>
                <a:schemeClr val="tx1">
                  <a:lumMod val="75000"/>
                  <a:lumOff val="25000"/>
                </a:schemeClr>
              </a:buClr>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Overview</a:t>
            </a:r>
            <a:r>
              <a:rPr kumimoji="0" lang="en-US" sz="1600" b="0" i="0" u="none" strike="noStrike" kern="1200" cap="none" spc="0" normalizeH="0" noProof="0" dirty="0" smtClean="0">
                <a:ln>
                  <a:noFill/>
                </a:ln>
                <a:solidFill>
                  <a:schemeClr val="tx1"/>
                </a:solidFill>
                <a:effectLst/>
                <a:uLnTx/>
                <a:uFillTx/>
                <a:latin typeface="+mn-lt"/>
                <a:ea typeface="+mn-ea"/>
                <a:cs typeface="+mn-cs"/>
              </a:rPr>
              <a:t> of activities and milestones related to the Girl Scout Cookie Sale</a:t>
            </a:r>
          </a:p>
          <a:p>
            <a:pPr marL="342900" marR="0" lvl="1" indent="-342900" algn="l" defTabSz="457200" rtl="0" eaLnBrk="1" fontAlgn="auto" latinLnBrk="0" hangingPunct="1">
              <a:lnSpc>
                <a:spcPct val="100000"/>
              </a:lnSpc>
              <a:spcBef>
                <a:spcPct val="20000"/>
              </a:spcBef>
              <a:spcAft>
                <a:spcPts val="0"/>
              </a:spcAft>
              <a:buClr>
                <a:schemeClr val="tx1">
                  <a:lumMod val="75000"/>
                  <a:lumOff val="25000"/>
                </a:schemeClr>
              </a:buClr>
              <a:buSzTx/>
              <a:buFont typeface="Arial"/>
              <a:buChar char="•"/>
              <a:tabLst/>
              <a:defRPr/>
            </a:pPr>
            <a:r>
              <a:rPr lang="en-US" sz="1600" baseline="0" dirty="0" smtClean="0">
                <a:effectLst/>
                <a:latin typeface="+mn-lt"/>
              </a:rPr>
              <a:t>Resources</a:t>
            </a:r>
            <a:r>
              <a:rPr lang="en-US" sz="1600" dirty="0" smtClean="0">
                <a:effectLst/>
                <a:latin typeface="+mn-lt"/>
              </a:rPr>
              <a:t> to leverage and train troops and volunteers</a:t>
            </a:r>
          </a:p>
          <a:p>
            <a:pPr marL="342900" marR="0" lvl="1" indent="-342900" algn="l" defTabSz="457200" rtl="0" eaLnBrk="1" fontAlgn="auto" latinLnBrk="0" hangingPunct="1">
              <a:lnSpc>
                <a:spcPct val="100000"/>
              </a:lnSpc>
              <a:spcBef>
                <a:spcPct val="20000"/>
              </a:spcBef>
              <a:spcAft>
                <a:spcPts val="0"/>
              </a:spcAft>
              <a:buClr>
                <a:schemeClr val="tx1">
                  <a:lumMod val="75000"/>
                  <a:lumOff val="25000"/>
                </a:schemeClr>
              </a:buClr>
              <a:buSzTx/>
              <a:buFont typeface="Arial"/>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Types</a:t>
            </a:r>
            <a:r>
              <a:rPr kumimoji="0" lang="en-US" sz="1600" b="0" i="0" u="none" strike="noStrike" kern="1200" cap="none" spc="0" normalizeH="0" noProof="0" dirty="0" smtClean="0">
                <a:ln>
                  <a:noFill/>
                </a:ln>
                <a:solidFill>
                  <a:schemeClr val="tx1"/>
                </a:solidFill>
                <a:effectLst/>
                <a:uLnTx/>
                <a:uFillTx/>
                <a:latin typeface="+mn-lt"/>
                <a:ea typeface="+mn-ea"/>
                <a:cs typeface="+mn-cs"/>
              </a:rPr>
              <a:t> of images on Smart Cookie U that help support cookie sale flyers, social media and other sales materials </a:t>
            </a:r>
          </a:p>
          <a:p>
            <a:pPr marL="342900" marR="0" lvl="1" indent="-342900" algn="l" defTabSz="457200" rtl="0" eaLnBrk="1" fontAlgn="auto" latinLnBrk="0" hangingPunct="1">
              <a:lnSpc>
                <a:spcPct val="100000"/>
              </a:lnSpc>
              <a:spcBef>
                <a:spcPct val="20000"/>
              </a:spcBef>
              <a:spcAft>
                <a:spcPts val="0"/>
              </a:spcAft>
              <a:buClr>
                <a:schemeClr val="tx1">
                  <a:lumMod val="75000"/>
                  <a:lumOff val="25000"/>
                </a:schemeClr>
              </a:buClr>
              <a:buSzTx/>
              <a:buFont typeface="Arial"/>
              <a:buChar char="•"/>
              <a:tabLst/>
              <a:defRPr/>
            </a:pPr>
            <a:r>
              <a:rPr lang="en-US" sz="1600" baseline="0" dirty="0" smtClean="0">
                <a:effectLst/>
                <a:latin typeface="+mn-lt"/>
              </a:rPr>
              <a:t>Mobile</a:t>
            </a:r>
            <a:r>
              <a:rPr lang="en-US" sz="1600" dirty="0" smtClean="0">
                <a:effectLst/>
                <a:latin typeface="+mn-lt"/>
              </a:rPr>
              <a:t> apps provided by ABC to help manage cookie sales inventory </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tabLst/>
              <a:defRPr/>
            </a:pPr>
            <a:endParaRPr kumimoji="0" lang="en-US" sz="3200" b="0" i="0" u="none" strike="noStrike" kern="1200" cap="none" spc="0" normalizeH="0" baseline="0" noProof="0" dirty="0">
              <a:ln>
                <a:noFill/>
              </a:ln>
              <a:solidFill>
                <a:srgbClr val="7F7F7F"/>
              </a:solidFill>
              <a:effectLst/>
              <a:uLnTx/>
              <a:uFillTx/>
              <a:latin typeface="+mn-lt"/>
              <a:ea typeface="+mn-ea"/>
              <a:cs typeface="+mn-cs"/>
            </a:endParaRPr>
          </a:p>
        </p:txBody>
      </p:sp>
      <p:grpSp>
        <p:nvGrpSpPr>
          <p:cNvPr id="9" name="Group 8"/>
          <p:cNvGrpSpPr/>
          <p:nvPr/>
        </p:nvGrpSpPr>
        <p:grpSpPr>
          <a:xfrm>
            <a:off x="4953000" y="3317485"/>
            <a:ext cx="2162823" cy="1809750"/>
            <a:chOff x="4953000" y="3317485"/>
            <a:chExt cx="2162823" cy="1809750"/>
          </a:xfrm>
        </p:grpSpPr>
        <p:pic>
          <p:nvPicPr>
            <p:cNvPr id="6" name="Picture 5" descr="coco_c_command_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317485"/>
              <a:ext cx="2162823" cy="1809750"/>
            </a:xfrm>
            <a:prstGeom prst="rect">
              <a:avLst/>
            </a:prstGeom>
          </p:spPr>
        </p:pic>
        <p:pic>
          <p:nvPicPr>
            <p:cNvPr id="7" name="Picture 6" descr="ABC smartcookies web page.png"/>
            <p:cNvPicPr>
              <a:picLocks noChangeAspect="1"/>
            </p:cNvPicPr>
            <p:nvPr/>
          </p:nvPicPr>
          <p:blipFill>
            <a:blip r:embed="rId4" cstate="print"/>
            <a:srcRect l="7500" t="11441" r="15000" b="37443"/>
            <a:stretch>
              <a:fillRect/>
            </a:stretch>
          </p:blipFill>
          <p:spPr>
            <a:xfrm>
              <a:off x="5087112" y="3453011"/>
              <a:ext cx="1889760" cy="898695"/>
            </a:xfrm>
            <a:prstGeom prst="rect">
              <a:avLst/>
            </a:prstGeom>
          </p:spPr>
        </p:pic>
      </p:grpSp>
    </p:spTree>
    <p:extLst>
      <p:ext uri="{BB962C8B-B14F-4D97-AF65-F5344CB8AC3E}">
        <p14:creationId xmlns:p14="http://schemas.microsoft.com/office/powerpoint/2010/main" val="69900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3_LOGO1_FC.png"/>
          <p:cNvPicPr>
            <a:picLocks noChangeAspect="1"/>
          </p:cNvPicPr>
          <p:nvPr/>
        </p:nvPicPr>
        <p:blipFill>
          <a:blip r:embed="rId3" cstate="print"/>
          <a:stretch>
            <a:fillRect/>
          </a:stretch>
        </p:blipFill>
        <p:spPr>
          <a:xfrm>
            <a:off x="3238666" y="1327305"/>
            <a:ext cx="2666667" cy="2488889"/>
          </a:xfrm>
          <a:prstGeom prst="rect">
            <a:avLst/>
          </a:prstGeom>
        </p:spPr>
      </p:pic>
    </p:spTree>
    <p:extLst>
      <p:ext uri="{BB962C8B-B14F-4D97-AF65-F5344CB8AC3E}">
        <p14:creationId xmlns:p14="http://schemas.microsoft.com/office/powerpoint/2010/main" val="39157351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Marketing Materials and Graphics Available </a:t>
            </a:r>
            <a:endParaRPr lang="en-US" sz="2400" dirty="0"/>
          </a:p>
        </p:txBody>
      </p:sp>
      <p:sp>
        <p:nvSpPr>
          <p:cNvPr id="4" name="Content Placeholder 3"/>
          <p:cNvSpPr>
            <a:spLocks noGrp="1"/>
          </p:cNvSpPr>
          <p:nvPr>
            <p:ph idx="1"/>
          </p:nvPr>
        </p:nvSpPr>
        <p:spPr/>
        <p:txBody>
          <a:bodyPr numCol="2"/>
          <a:lstStyle/>
          <a:p>
            <a:r>
              <a:rPr lang="en-US" sz="2000" b="1" dirty="0" smtClean="0">
                <a:solidFill>
                  <a:schemeClr val="tx1"/>
                </a:solidFill>
              </a:rPr>
              <a:t>All </a:t>
            </a:r>
            <a:r>
              <a:rPr lang="en-US" sz="2000" dirty="0" smtClean="0">
                <a:solidFill>
                  <a:schemeClr val="tx1"/>
                </a:solidFill>
              </a:rPr>
              <a:t>theme clip art, photography, cookie images and social media graphics can be found on Smart Cookie U</a:t>
            </a:r>
          </a:p>
          <a:p>
            <a:endParaRPr lang="en-US" sz="2000" dirty="0" smtClean="0">
              <a:solidFill>
                <a:schemeClr val="tx1"/>
              </a:solidFill>
            </a:endParaRPr>
          </a:p>
          <a:p>
            <a:pPr>
              <a:buNone/>
            </a:pPr>
            <a:r>
              <a:rPr lang="en-US" sz="2000" dirty="0" smtClean="0">
                <a:solidFill>
                  <a:schemeClr val="tx1"/>
                </a:solidFill>
              </a:rPr>
              <a:t>Make sure you have a COCO account and you can log in to SCU today!</a:t>
            </a:r>
            <a:endParaRPr lang="en-US" sz="2000" dirty="0">
              <a:solidFill>
                <a:schemeClr val="tx1"/>
              </a:solidFill>
            </a:endParaRPr>
          </a:p>
        </p:txBody>
      </p:sp>
      <p:sp>
        <p:nvSpPr>
          <p:cNvPr id="3" name="Slide Number Placeholder 2"/>
          <p:cNvSpPr>
            <a:spLocks noGrp="1"/>
          </p:cNvSpPr>
          <p:nvPr>
            <p:ph type="sldNum" sz="quarter" idx="12"/>
          </p:nvPr>
        </p:nvSpPr>
        <p:spPr/>
        <p:txBody>
          <a:bodyPr/>
          <a:lstStyle/>
          <a:p>
            <a:fld id="{41D270BC-2063-9F4E-AA9E-665FD4D2882B}" type="slidenum">
              <a:rPr lang="en-US" smtClean="0"/>
              <a:pPr/>
              <a:t>20</a:t>
            </a:fld>
            <a:endParaRPr lang="en-US" dirty="0"/>
          </a:p>
        </p:txBody>
      </p:sp>
      <p:pic>
        <p:nvPicPr>
          <p:cNvPr id="7" name="Picture 6" descr="Clip art images_no background.png">
            <a:hlinkClick r:id="rId3"/>
          </p:cNvPr>
          <p:cNvPicPr>
            <a:picLocks noChangeAspect="1"/>
          </p:cNvPicPr>
          <p:nvPr/>
        </p:nvPicPr>
        <p:blipFill>
          <a:blip r:embed="rId4" cstate="print"/>
          <a:stretch>
            <a:fillRect/>
          </a:stretch>
        </p:blipFill>
        <p:spPr>
          <a:xfrm>
            <a:off x="2057400" y="3582771"/>
            <a:ext cx="5607857" cy="1011852"/>
          </a:xfrm>
          <a:prstGeom prst="rect">
            <a:avLst/>
          </a:prstGeom>
        </p:spPr>
      </p:pic>
      <p:pic>
        <p:nvPicPr>
          <p:cNvPr id="8" name="Picture 7" descr="Pink splash.png"/>
          <p:cNvPicPr>
            <a:picLocks noChangeAspect="1"/>
          </p:cNvPicPr>
          <p:nvPr/>
        </p:nvPicPr>
        <p:blipFill>
          <a:blip r:embed="rId5" cstate="print"/>
          <a:stretch>
            <a:fillRect/>
          </a:stretch>
        </p:blipFill>
        <p:spPr>
          <a:xfrm>
            <a:off x="4572000" y="1225718"/>
            <a:ext cx="3250794" cy="134603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Social Media</a:t>
            </a:r>
            <a:endParaRPr lang="en-US" sz="2400" dirty="0"/>
          </a:p>
        </p:txBody>
      </p:sp>
      <p:sp>
        <p:nvSpPr>
          <p:cNvPr id="3" name="Slide Number Placeholder 2"/>
          <p:cNvSpPr>
            <a:spLocks noGrp="1"/>
          </p:cNvSpPr>
          <p:nvPr>
            <p:ph type="sldNum" sz="quarter" idx="12"/>
          </p:nvPr>
        </p:nvSpPr>
        <p:spPr/>
        <p:txBody>
          <a:bodyPr/>
          <a:lstStyle/>
          <a:p>
            <a:fld id="{41D270BC-2063-9F4E-AA9E-665FD4D2882B}" type="slidenum">
              <a:rPr lang="en-US" smtClean="0"/>
              <a:pPr/>
              <a:t>21</a:t>
            </a:fld>
            <a:endParaRPr lang="en-US" dirty="0"/>
          </a:p>
        </p:txBody>
      </p:sp>
      <p:pic>
        <p:nvPicPr>
          <p:cNvPr id="4" name="Picture 3" descr="LEM sample post 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999" y="957141"/>
            <a:ext cx="1936704" cy="1921085"/>
          </a:xfrm>
          <a:prstGeom prst="rect">
            <a:avLst/>
          </a:prstGeom>
        </p:spPr>
      </p:pic>
      <p:pic>
        <p:nvPicPr>
          <p:cNvPr id="5" name="Picture 4" descr="ABC sample post 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6051" y="957140"/>
            <a:ext cx="1920178" cy="2048877"/>
          </a:xfrm>
          <a:prstGeom prst="rect">
            <a:avLst/>
          </a:prstGeom>
        </p:spPr>
      </p:pic>
      <p:pic>
        <p:nvPicPr>
          <p:cNvPr id="6" name="Picture 5" descr="LEM sample tweet 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129" y="3006017"/>
            <a:ext cx="1949574" cy="1135025"/>
          </a:xfrm>
          <a:prstGeom prst="rect">
            <a:avLst/>
          </a:prstGeom>
        </p:spPr>
      </p:pic>
      <p:pic>
        <p:nvPicPr>
          <p:cNvPr id="7" name="Picture 6" descr="tweetdeck.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1365" y="957141"/>
            <a:ext cx="4476140" cy="2491112"/>
          </a:xfrm>
          <a:prstGeom prst="rect">
            <a:avLst/>
          </a:prstGeom>
        </p:spPr>
      </p:pic>
      <p:pic>
        <p:nvPicPr>
          <p:cNvPr id="8" name="Picture 7" descr="LEM sample tweet 3.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0129" y="4257591"/>
            <a:ext cx="1949574" cy="251986"/>
          </a:xfrm>
          <a:prstGeom prst="rect">
            <a:avLst/>
          </a:prstGeom>
        </p:spPr>
      </p:pic>
      <p:pic>
        <p:nvPicPr>
          <p:cNvPr id="9" name="Picture 8" descr="15-IBF-GS-social_cocodirect.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63388" y="3108699"/>
            <a:ext cx="1872841" cy="1872841"/>
          </a:xfrm>
          <a:prstGeom prst="rect">
            <a:avLst/>
          </a:prstGeom>
        </p:spPr>
      </p:pic>
      <p:pic>
        <p:nvPicPr>
          <p:cNvPr id="10" name="Picture 9" descr="Hashtag - Mondaymotivation.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94932" y="3560912"/>
            <a:ext cx="2132573" cy="752673"/>
          </a:xfrm>
          <a:prstGeom prst="rect">
            <a:avLst/>
          </a:prstGeom>
        </p:spPr>
      </p:pic>
      <p:pic>
        <p:nvPicPr>
          <p:cNvPr id="11" name="Picture 10" descr="LEM sample tweet 5.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351365" y="3560913"/>
            <a:ext cx="2267742" cy="1379371"/>
          </a:xfrm>
          <a:prstGeom prst="rect">
            <a:avLst/>
          </a:prstGeom>
        </p:spPr>
      </p:pic>
    </p:spTree>
    <p:extLst>
      <p:ext uri="{BB962C8B-B14F-4D97-AF65-F5344CB8AC3E}">
        <p14:creationId xmlns:p14="http://schemas.microsoft.com/office/powerpoint/2010/main" val="28497120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usa_map.png">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1957" y="858738"/>
            <a:ext cx="5806222" cy="3657920"/>
          </a:xfrm>
          <a:prstGeom prst="rect">
            <a:avLst/>
          </a:prstGeom>
        </p:spPr>
      </p:pic>
      <p:sp>
        <p:nvSpPr>
          <p:cNvPr id="2" name="Title 1"/>
          <p:cNvSpPr>
            <a:spLocks noGrp="1"/>
          </p:cNvSpPr>
          <p:nvPr>
            <p:ph type="title"/>
          </p:nvPr>
        </p:nvSpPr>
        <p:spPr/>
        <p:txBody>
          <a:bodyPr>
            <a:normAutofit fontScale="90000"/>
          </a:bodyPr>
          <a:lstStyle/>
          <a:p>
            <a:r>
              <a:rPr lang="en-US" dirty="0" smtClean="0">
                <a:solidFill>
                  <a:srgbClr val="FFFFFF"/>
                </a:solidFill>
              </a:rPr>
              <a:t>Lemonades 10</a:t>
            </a:r>
            <a:r>
              <a:rPr lang="en-US" baseline="30000" dirty="0" smtClean="0">
                <a:solidFill>
                  <a:srgbClr val="FFFFFF"/>
                </a:solidFill>
              </a:rPr>
              <a:t>th</a:t>
            </a:r>
            <a:r>
              <a:rPr lang="en-US" dirty="0" smtClean="0">
                <a:solidFill>
                  <a:srgbClr val="FFFFFF"/>
                </a:solidFill>
              </a:rPr>
              <a:t> Birthday! </a:t>
            </a:r>
            <a:endParaRPr lang="en-US" dirty="0">
              <a:solidFill>
                <a:srgbClr val="FFFFFF"/>
              </a:solidFill>
            </a:endParaRPr>
          </a:p>
        </p:txBody>
      </p:sp>
      <p:pic>
        <p:nvPicPr>
          <p:cNvPr id="4" name="Picture 3" descr="lemonade_cookie.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2762" y="3239563"/>
            <a:ext cx="1923320" cy="1769721"/>
          </a:xfrm>
          <a:prstGeom prst="rect">
            <a:avLst/>
          </a:prstGeom>
        </p:spPr>
      </p:pic>
      <p:pic>
        <p:nvPicPr>
          <p:cNvPr id="6" name="Picture 5" descr="abc-gs_lockup.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7101" y="4459373"/>
            <a:ext cx="1754258" cy="513095"/>
          </a:xfrm>
          <a:prstGeom prst="rect">
            <a:avLst/>
          </a:prstGeom>
        </p:spPr>
      </p:pic>
    </p:spTree>
    <p:extLst>
      <p:ext uri="{BB962C8B-B14F-4D97-AF65-F5344CB8AC3E}">
        <p14:creationId xmlns:p14="http://schemas.microsoft.com/office/powerpoint/2010/main" val="15738826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4767263"/>
            <a:ext cx="2133600" cy="274637"/>
          </a:xfrm>
          <a:prstGeom prst="rect">
            <a:avLst/>
          </a:prstGeom>
        </p:spPr>
        <p:txBody>
          <a:bodyPr/>
          <a:lstStyle/>
          <a:p>
            <a:fld id="{41D270BC-2063-9F4E-AA9E-665FD4D2882B}" type="slidenum">
              <a:rPr lang="en-US" smtClean="0"/>
              <a:pPr/>
              <a:t>23</a:t>
            </a:fld>
            <a:endParaRPr lang="en-US" dirty="0"/>
          </a:p>
        </p:txBody>
      </p:sp>
      <p:pic>
        <p:nvPicPr>
          <p:cNvPr id="5" name="Picture 4" descr="D3_LOGO1_FC.jpg"/>
          <p:cNvPicPr>
            <a:picLocks noChangeAspect="1"/>
          </p:cNvPicPr>
          <p:nvPr/>
        </p:nvPicPr>
        <p:blipFill>
          <a:blip r:embed="rId3" cstate="print">
            <a:clrChange>
              <a:clrFrom>
                <a:srgbClr val="FFFFFF"/>
              </a:clrFrom>
              <a:clrTo>
                <a:srgbClr val="FFFFFF">
                  <a:alpha val="0"/>
                </a:srgbClr>
              </a:clrTo>
            </a:clrChange>
          </a:blip>
          <a:srcRect t="51177"/>
          <a:stretch>
            <a:fillRect/>
          </a:stretch>
        </p:blipFill>
        <p:spPr>
          <a:xfrm>
            <a:off x="1524000" y="971550"/>
            <a:ext cx="5758215" cy="26273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descr="girl-ipad.png">
            <a:hlinkClick r:id="rId3"/>
          </p:cNvPr>
          <p:cNvPicPr>
            <a:picLocks noChangeAspect="1"/>
          </p:cNvPicPr>
          <p:nvPr/>
        </p:nvPicPr>
        <p:blipFill>
          <a:blip r:embed="rId4" cstate="print"/>
          <a:srcRect/>
          <a:stretch>
            <a:fillRect/>
          </a:stretch>
        </p:blipFill>
        <p:spPr bwMode="auto">
          <a:xfrm>
            <a:off x="3200400" y="246726"/>
            <a:ext cx="2714898" cy="3596168"/>
          </a:xfrm>
          <a:prstGeom prst="rect">
            <a:avLst/>
          </a:prstGeom>
          <a:noFill/>
          <a:ln w="9525">
            <a:noFill/>
            <a:miter lim="800000"/>
            <a:headEnd/>
            <a:tailEnd/>
          </a:ln>
        </p:spPr>
      </p:pic>
      <p:pic>
        <p:nvPicPr>
          <p:cNvPr id="18" name="Picture 13" descr="COCOmobile_Logo.png"/>
          <p:cNvPicPr>
            <a:picLocks noChangeAspect="1"/>
          </p:cNvPicPr>
          <p:nvPr/>
        </p:nvPicPr>
        <p:blipFill>
          <a:blip r:embed="rId5" cstate="print"/>
          <a:srcRect/>
          <a:stretch>
            <a:fillRect/>
          </a:stretch>
        </p:blipFill>
        <p:spPr bwMode="auto">
          <a:xfrm>
            <a:off x="6207125" y="1549975"/>
            <a:ext cx="2209800" cy="786435"/>
          </a:xfrm>
          <a:prstGeom prst="rect">
            <a:avLst/>
          </a:prstGeom>
          <a:noFill/>
          <a:ln w="9525">
            <a:noFill/>
            <a:miter lim="800000"/>
            <a:headEnd/>
            <a:tailEnd/>
          </a:ln>
        </p:spPr>
      </p:pic>
      <p:pic>
        <p:nvPicPr>
          <p:cNvPr id="19" name="Picture 3" descr="COCOdirect_LOGO_FINAL.png"/>
          <p:cNvPicPr>
            <a:picLocks noChangeAspect="1"/>
          </p:cNvPicPr>
          <p:nvPr/>
        </p:nvPicPr>
        <p:blipFill>
          <a:blip r:embed="rId6" cstate="print"/>
          <a:srcRect/>
          <a:stretch>
            <a:fillRect/>
          </a:stretch>
        </p:blipFill>
        <p:spPr bwMode="auto">
          <a:xfrm>
            <a:off x="457200" y="1504950"/>
            <a:ext cx="2418816" cy="772955"/>
          </a:xfrm>
          <a:prstGeom prst="rect">
            <a:avLst/>
          </a:prstGeom>
          <a:noFill/>
          <a:ln w="9525">
            <a:noFill/>
            <a:miter lim="800000"/>
            <a:headEnd/>
            <a:tailEnd/>
          </a:ln>
        </p:spPr>
      </p:pic>
      <p:pic>
        <p:nvPicPr>
          <p:cNvPr id="20" name="Content Placeholder 11" descr="Coco-Logo.png"/>
          <p:cNvPicPr>
            <a:picLocks noChangeAspect="1"/>
          </p:cNvPicPr>
          <p:nvPr/>
        </p:nvPicPr>
        <p:blipFill>
          <a:blip r:embed="rId7" cstate="print"/>
          <a:srcRect/>
          <a:stretch>
            <a:fillRect/>
          </a:stretch>
        </p:blipFill>
        <p:spPr bwMode="auto">
          <a:xfrm>
            <a:off x="2854325" y="3842893"/>
            <a:ext cx="3540125" cy="950913"/>
          </a:xfrm>
          <a:prstGeom prst="rect">
            <a:avLst/>
          </a:prstGeom>
          <a:noFill/>
          <a:ln w="9525">
            <a:noFill/>
            <a:miter lim="800000"/>
            <a:headEnd/>
            <a:tailEnd/>
          </a:ln>
        </p:spPr>
      </p:pic>
      <p:pic>
        <p:nvPicPr>
          <p:cNvPr id="21" name="Picture 5" descr="OrderDetails.png"/>
          <p:cNvPicPr>
            <a:picLocks noChangeAspect="1"/>
          </p:cNvPicPr>
          <p:nvPr/>
        </p:nvPicPr>
        <p:blipFill>
          <a:blip r:embed="rId8" cstate="print"/>
          <a:srcRect/>
          <a:stretch>
            <a:fillRect/>
          </a:stretch>
        </p:blipFill>
        <p:spPr bwMode="auto">
          <a:xfrm>
            <a:off x="6989767" y="2505969"/>
            <a:ext cx="761728" cy="1506841"/>
          </a:xfrm>
          <a:prstGeom prst="rect">
            <a:avLst/>
          </a:prstGeom>
          <a:noFill/>
          <a:ln w="9525">
            <a:noFill/>
            <a:miter lim="800000"/>
            <a:headEnd/>
            <a:tailEnd/>
          </a:ln>
        </p:spPr>
      </p:pic>
      <p:sp>
        <p:nvSpPr>
          <p:cNvPr id="23" name="Title 5"/>
          <p:cNvSpPr>
            <a:spLocks noGrp="1"/>
          </p:cNvSpPr>
          <p:nvPr>
            <p:ph type="title"/>
          </p:nvPr>
        </p:nvSpPr>
        <p:spPr>
          <a:xfrm>
            <a:off x="233785" y="206375"/>
            <a:ext cx="8691209" cy="440421"/>
          </a:xfrm>
        </p:spPr>
        <p:txBody>
          <a:bodyPr>
            <a:noAutofit/>
          </a:bodyPr>
          <a:lstStyle/>
          <a:p>
            <a:r>
              <a:rPr lang="en-US" sz="2400" dirty="0"/>
              <a:t>COCO </a:t>
            </a:r>
            <a:r>
              <a:rPr lang="en-US" sz="2400" dirty="0" smtClean="0"/>
              <a:t>Suite</a:t>
            </a:r>
            <a:endParaRPr lang="en-US" sz="2400" dirty="0"/>
          </a:p>
        </p:txBody>
      </p:sp>
      <p:pic>
        <p:nvPicPr>
          <p:cNvPr id="2" name="Picture 1" descr="coco_c_command_d.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460" y="2412610"/>
            <a:ext cx="2162823" cy="1809750"/>
          </a:xfrm>
          <a:prstGeom prst="rect">
            <a:avLst/>
          </a:prstGeom>
        </p:spPr>
      </p:pic>
    </p:spTree>
    <p:extLst>
      <p:ext uri="{BB962C8B-B14F-4D97-AF65-F5344CB8AC3E}">
        <p14:creationId xmlns:p14="http://schemas.microsoft.com/office/powerpoint/2010/main" val="4219339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smtClean="0"/>
              <a:t>COCO Cookie Command</a:t>
            </a:r>
            <a:endParaRPr lang="en-US" sz="2400" dirty="0"/>
          </a:p>
        </p:txBody>
      </p:sp>
      <p:sp>
        <p:nvSpPr>
          <p:cNvPr id="4" name="Content Placeholder 3"/>
          <p:cNvSpPr>
            <a:spLocks noGrp="1"/>
          </p:cNvSpPr>
          <p:nvPr>
            <p:ph idx="1"/>
          </p:nvPr>
        </p:nvSpPr>
        <p:spPr/>
        <p:txBody>
          <a:bodyPr/>
          <a:lstStyle/>
          <a:p>
            <a:r>
              <a:rPr lang="en-US" sz="2400" dirty="0" smtClean="0">
                <a:solidFill>
                  <a:schemeClr val="tx1"/>
                </a:solidFill>
              </a:rPr>
              <a:t>Goal Setting</a:t>
            </a:r>
          </a:p>
          <a:p>
            <a:pPr lvl="1"/>
            <a:r>
              <a:rPr lang="en-US" sz="2400" dirty="0" smtClean="0">
                <a:solidFill>
                  <a:schemeClr val="tx1"/>
                </a:solidFill>
              </a:rPr>
              <a:t>Set goals and track progress</a:t>
            </a:r>
          </a:p>
          <a:p>
            <a:r>
              <a:rPr lang="en-US" sz="2400" dirty="0" smtClean="0">
                <a:solidFill>
                  <a:schemeClr val="tx1"/>
                </a:solidFill>
              </a:rPr>
              <a:t>Sales Planning</a:t>
            </a:r>
          </a:p>
          <a:p>
            <a:pPr lvl="1"/>
            <a:r>
              <a:rPr lang="en-US" sz="2400" dirty="0" smtClean="0">
                <a:solidFill>
                  <a:schemeClr val="tx1"/>
                </a:solidFill>
              </a:rPr>
              <a:t>Plan activities </a:t>
            </a:r>
          </a:p>
          <a:p>
            <a:r>
              <a:rPr lang="en-US" sz="2400" dirty="0" smtClean="0">
                <a:solidFill>
                  <a:schemeClr val="tx1"/>
                </a:solidFill>
              </a:rPr>
              <a:t>Consumer Marketing</a:t>
            </a:r>
          </a:p>
          <a:p>
            <a:pPr lvl="1"/>
            <a:r>
              <a:rPr lang="en-US" sz="2400" dirty="0" smtClean="0">
                <a:solidFill>
                  <a:schemeClr val="tx1"/>
                </a:solidFill>
              </a:rPr>
              <a:t>Send </a:t>
            </a:r>
            <a:r>
              <a:rPr lang="en-US" sz="2400" dirty="0" err="1" smtClean="0">
                <a:solidFill>
                  <a:schemeClr val="tx1"/>
                </a:solidFill>
              </a:rPr>
              <a:t>ecards</a:t>
            </a:r>
            <a:r>
              <a:rPr lang="en-US" sz="2400" dirty="0" smtClean="0">
                <a:solidFill>
                  <a:schemeClr val="tx1"/>
                </a:solidFill>
              </a:rPr>
              <a:t> and generate reports </a:t>
            </a:r>
            <a:endParaRPr lang="en-US" sz="2400" dirty="0">
              <a:solidFill>
                <a:schemeClr val="tx1"/>
              </a:solidFill>
            </a:endParaRPr>
          </a:p>
        </p:txBody>
      </p:sp>
      <p:pic>
        <p:nvPicPr>
          <p:cNvPr id="5" name="Content Placeholder 11" descr="Coco-Logo.png">
            <a:hlinkClick r:id="rId2"/>
          </p:cNvPr>
          <p:cNvPicPr>
            <a:picLocks noChangeAspect="1"/>
          </p:cNvPicPr>
          <p:nvPr/>
        </p:nvPicPr>
        <p:blipFill>
          <a:blip r:embed="rId3" cstate="print"/>
          <a:srcRect/>
          <a:stretch>
            <a:fillRect/>
          </a:stretch>
        </p:blipFill>
        <p:spPr bwMode="auto">
          <a:xfrm>
            <a:off x="4572000" y="2266950"/>
            <a:ext cx="3540125" cy="950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3_MASCOT27.png"/>
          <p:cNvPicPr>
            <a:picLocks noChangeAspect="1"/>
          </p:cNvPicPr>
          <p:nvPr/>
        </p:nvPicPr>
        <p:blipFill>
          <a:blip r:embed="rId2" cstate="print"/>
          <a:stretch>
            <a:fillRect/>
          </a:stretch>
        </p:blipFill>
        <p:spPr>
          <a:xfrm>
            <a:off x="7528746" y="2149077"/>
            <a:ext cx="1310454" cy="2251473"/>
          </a:xfrm>
          <a:prstGeom prst="rect">
            <a:avLst/>
          </a:prstGeom>
        </p:spPr>
      </p:pic>
      <p:sp>
        <p:nvSpPr>
          <p:cNvPr id="2" name="Title 1"/>
          <p:cNvSpPr>
            <a:spLocks noGrp="1"/>
          </p:cNvSpPr>
          <p:nvPr>
            <p:ph type="title"/>
          </p:nvPr>
        </p:nvSpPr>
        <p:spPr/>
        <p:txBody>
          <a:bodyPr>
            <a:noAutofit/>
          </a:bodyPr>
          <a:lstStyle/>
          <a:p>
            <a:r>
              <a:rPr lang="en-US" sz="2400" dirty="0" smtClean="0"/>
              <a:t>IMPROVED COCO ACCOUNTS FOR GIRLS</a:t>
            </a:r>
            <a:endParaRPr lang="en-US" sz="2400" dirty="0"/>
          </a:p>
        </p:txBody>
      </p:sp>
      <p:sp>
        <p:nvSpPr>
          <p:cNvPr id="3" name="Content Placeholder 2"/>
          <p:cNvSpPr>
            <a:spLocks noGrp="1"/>
          </p:cNvSpPr>
          <p:nvPr>
            <p:ph idx="1"/>
          </p:nvPr>
        </p:nvSpPr>
        <p:spPr/>
        <p:txBody>
          <a:bodyPr/>
          <a:lstStyle/>
          <a:p>
            <a:r>
              <a:rPr lang="en-US" sz="2400" dirty="0" smtClean="0">
                <a:solidFill>
                  <a:schemeClr val="tx1"/>
                </a:solidFill>
              </a:rPr>
              <a:t> Girls set up new accounts for 2015-16</a:t>
            </a:r>
          </a:p>
          <a:p>
            <a:r>
              <a:rPr lang="en-US" sz="2400" dirty="0" smtClean="0">
                <a:solidFill>
                  <a:schemeClr val="tx1"/>
                </a:solidFill>
              </a:rPr>
              <a:t>Accounts will be verified – girls in correct council/troop</a:t>
            </a:r>
          </a:p>
          <a:p>
            <a:r>
              <a:rPr lang="en-US" sz="2400" dirty="0" smtClean="0">
                <a:solidFill>
                  <a:schemeClr val="tx1"/>
                </a:solidFill>
              </a:rPr>
              <a:t>Leaders can match girls if names aren’t  exact match  – Kathleen and Kathy for example</a:t>
            </a:r>
          </a:p>
          <a:p>
            <a:r>
              <a:rPr lang="en-US" sz="2400" dirty="0" smtClean="0">
                <a:solidFill>
                  <a:schemeClr val="tx1"/>
                </a:solidFill>
              </a:rPr>
              <a:t>All girls receive the correct credit for digital cookie sales!</a:t>
            </a:r>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41D270BC-2063-9F4E-AA9E-665FD4D2882B}"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COCO for the Community </a:t>
            </a:r>
            <a:endParaRPr lang="en-US" sz="2400" dirty="0"/>
          </a:p>
        </p:txBody>
      </p:sp>
      <p:sp>
        <p:nvSpPr>
          <p:cNvPr id="3" name="Content Placeholder 2"/>
          <p:cNvSpPr>
            <a:spLocks noGrp="1"/>
          </p:cNvSpPr>
          <p:nvPr>
            <p:ph idx="1"/>
          </p:nvPr>
        </p:nvSpPr>
        <p:spPr>
          <a:xfrm>
            <a:off x="457200" y="1200151"/>
            <a:ext cx="4724400" cy="3394472"/>
          </a:xfrm>
        </p:spPr>
        <p:txBody>
          <a:bodyPr/>
          <a:lstStyle/>
          <a:p>
            <a:pPr>
              <a:buNone/>
            </a:pPr>
            <a:r>
              <a:rPr lang="en-US" sz="2400" dirty="0" smtClean="0">
                <a:solidFill>
                  <a:schemeClr val="tx1"/>
                </a:solidFill>
              </a:rPr>
              <a:t>Volunteers should set up a COCO account</a:t>
            </a:r>
          </a:p>
          <a:p>
            <a:r>
              <a:rPr lang="en-US" sz="2400" dirty="0" smtClean="0">
                <a:solidFill>
                  <a:schemeClr val="tx1"/>
                </a:solidFill>
              </a:rPr>
              <a:t>	Links troop members</a:t>
            </a:r>
          </a:p>
          <a:p>
            <a:r>
              <a:rPr lang="en-US" sz="2400" dirty="0" smtClean="0">
                <a:solidFill>
                  <a:schemeClr val="tx1"/>
                </a:solidFill>
              </a:rPr>
              <a:t>	Share news with families</a:t>
            </a:r>
          </a:p>
          <a:p>
            <a:r>
              <a:rPr lang="en-US" sz="2400" dirty="0" smtClean="0">
                <a:solidFill>
                  <a:schemeClr val="tx1"/>
                </a:solidFill>
              </a:rPr>
              <a:t>	Sets up access to SCU for council   	specific information</a:t>
            </a:r>
          </a:p>
          <a:p>
            <a:endParaRPr lang="en-US" dirty="0"/>
          </a:p>
        </p:txBody>
      </p:sp>
      <p:sp>
        <p:nvSpPr>
          <p:cNvPr id="4" name="Slide Number Placeholder 3"/>
          <p:cNvSpPr>
            <a:spLocks noGrp="1"/>
          </p:cNvSpPr>
          <p:nvPr>
            <p:ph type="sldNum" sz="quarter" idx="12"/>
          </p:nvPr>
        </p:nvSpPr>
        <p:spPr/>
        <p:txBody>
          <a:bodyPr/>
          <a:lstStyle/>
          <a:p>
            <a:fld id="{41D270BC-2063-9F4E-AA9E-665FD4D2882B}" type="slidenum">
              <a:rPr lang="en-US" smtClean="0"/>
              <a:pPr/>
              <a:t>27</a:t>
            </a:fld>
            <a:endParaRPr lang="en-US" dirty="0"/>
          </a:p>
        </p:txBody>
      </p:sp>
      <p:pic>
        <p:nvPicPr>
          <p:cNvPr id="5" name="Picture 6" descr="Girl-Laptop.png"/>
          <p:cNvPicPr>
            <a:picLocks noChangeAspect="1"/>
          </p:cNvPicPr>
          <p:nvPr/>
        </p:nvPicPr>
        <p:blipFill>
          <a:blip r:embed="rId2" cstate="print"/>
          <a:srcRect/>
          <a:stretch>
            <a:fillRect/>
          </a:stretch>
        </p:blipFill>
        <p:spPr bwMode="auto">
          <a:xfrm>
            <a:off x="4953000" y="1030536"/>
            <a:ext cx="2667000" cy="41129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Mobile Cookie App for Girls</a:t>
            </a:r>
            <a:endParaRPr lang="en-US" sz="2400" dirty="0"/>
          </a:p>
        </p:txBody>
      </p:sp>
      <p:sp>
        <p:nvSpPr>
          <p:cNvPr id="3" name="Content Placeholder 2"/>
          <p:cNvSpPr>
            <a:spLocks noGrp="1"/>
          </p:cNvSpPr>
          <p:nvPr>
            <p:ph idx="1"/>
          </p:nvPr>
        </p:nvSpPr>
        <p:spPr/>
        <p:txBody>
          <a:bodyPr/>
          <a:lstStyle/>
          <a:p>
            <a:pPr marL="236538" lvl="1" indent="-236538">
              <a:buFont typeface="Arial" pitchFamily="34" charset="0"/>
              <a:buChar char="•"/>
              <a:defRPr/>
            </a:pPr>
            <a:r>
              <a:rPr lang="en-US" sz="2000" dirty="0" smtClean="0">
                <a:solidFill>
                  <a:schemeClr val="tx1"/>
                </a:solidFill>
                <a:ea typeface="ヒラギノ角ゴ Pro W3" pitchFamily="-65" charset="-128"/>
                <a:cs typeface="Arial" pitchFamily="34" charset="0"/>
              </a:rPr>
              <a:t>Set and track goals</a:t>
            </a:r>
          </a:p>
          <a:p>
            <a:pPr marL="236538" lvl="1" indent="-236538">
              <a:buFont typeface="Arial" pitchFamily="34" charset="0"/>
              <a:buChar char="•"/>
              <a:defRPr/>
            </a:pPr>
            <a:r>
              <a:rPr lang="en-US" sz="2000" dirty="0" smtClean="0">
                <a:solidFill>
                  <a:schemeClr val="tx1"/>
                </a:solidFill>
                <a:ea typeface="ヒラギノ角ゴ Pro W3" pitchFamily="-65" charset="-128"/>
                <a:cs typeface="Arial" pitchFamily="34" charset="0"/>
              </a:rPr>
              <a:t>Take and manage cookie orders</a:t>
            </a:r>
          </a:p>
          <a:p>
            <a:pPr marL="636588" lvl="2" indent="-236538">
              <a:buFont typeface="Arial" pitchFamily="34" charset="0"/>
              <a:buChar char="•"/>
              <a:defRPr/>
            </a:pPr>
            <a:r>
              <a:rPr lang="en-US" sz="2000" dirty="0" smtClean="0">
                <a:solidFill>
                  <a:schemeClr val="tx1"/>
                </a:solidFill>
                <a:ea typeface="ヒラギノ角ゴ Pro W3" pitchFamily="-65" charset="-128"/>
                <a:cs typeface="Arial" pitchFamily="34" charset="0"/>
              </a:rPr>
              <a:t>Track order payment and delivery status</a:t>
            </a:r>
          </a:p>
          <a:p>
            <a:pPr marL="636588" lvl="2" indent="-236538">
              <a:buFont typeface="Arial" pitchFamily="34" charset="0"/>
              <a:buChar char="•"/>
              <a:defRPr/>
            </a:pPr>
            <a:r>
              <a:rPr lang="en-US" sz="2000" dirty="0" smtClean="0">
                <a:solidFill>
                  <a:schemeClr val="tx1"/>
                </a:solidFill>
                <a:ea typeface="ヒラギノ角ゴ Pro W3" pitchFamily="-65" charset="-128"/>
                <a:cs typeface="Arial" pitchFamily="34" charset="0"/>
              </a:rPr>
              <a:t>Email confirmations automatically sent to customers </a:t>
            </a:r>
          </a:p>
          <a:p>
            <a:pPr marL="636588" lvl="2" indent="-236538">
              <a:buFont typeface="Arial" pitchFamily="34" charset="0"/>
              <a:buChar char="•"/>
              <a:defRPr/>
            </a:pPr>
            <a:r>
              <a:rPr lang="en-US" sz="2000" dirty="0" smtClean="0">
                <a:solidFill>
                  <a:schemeClr val="tx1"/>
                </a:solidFill>
                <a:ea typeface="ヒラギノ角ゴ Pro W3" pitchFamily="-65" charset="-128"/>
                <a:cs typeface="Arial" pitchFamily="34" charset="0"/>
              </a:rPr>
              <a:t>See a summary of orders and item totals</a:t>
            </a:r>
          </a:p>
          <a:p>
            <a:pPr marL="236538" lvl="1" indent="-236538">
              <a:buFont typeface="Arial" pitchFamily="34" charset="0"/>
              <a:buChar char="•"/>
              <a:defRPr/>
            </a:pPr>
            <a:r>
              <a:rPr lang="en-US" sz="2000" dirty="0" smtClean="0">
                <a:solidFill>
                  <a:schemeClr val="tx1"/>
                </a:solidFill>
                <a:ea typeface="ヒラギノ角ゴ Pro W3" pitchFamily="-65" charset="-128"/>
                <a:cs typeface="Arial" pitchFamily="34" charset="0"/>
              </a:rPr>
              <a:t>View nutritional information with product images</a:t>
            </a:r>
          </a:p>
          <a:p>
            <a:pPr marL="236538" lvl="1" indent="-236538">
              <a:buFont typeface="Arial" pitchFamily="34" charset="0"/>
              <a:buChar char="•"/>
              <a:defRPr/>
            </a:pPr>
            <a:r>
              <a:rPr lang="en-US" sz="2000" dirty="0" smtClean="0">
                <a:solidFill>
                  <a:schemeClr val="tx1"/>
                </a:solidFill>
                <a:ea typeface="ヒラギノ角ゴ Pro W3" pitchFamily="-65" charset="-128"/>
                <a:cs typeface="Arial" pitchFamily="34" charset="0"/>
              </a:rPr>
              <a:t>View recognitions, identify level achieved, track sales needed </a:t>
            </a:r>
          </a:p>
          <a:p>
            <a:pPr marL="236538" lvl="1" indent="-236538">
              <a:buFont typeface="Arial" pitchFamily="34" charset="0"/>
              <a:buChar char="•"/>
              <a:defRPr/>
            </a:pPr>
            <a:r>
              <a:rPr lang="en-US" sz="2000" dirty="0" smtClean="0">
                <a:solidFill>
                  <a:schemeClr val="tx1"/>
                </a:solidFill>
                <a:ea typeface="ヒラギノ角ゴ Pro W3" pitchFamily="-65" charset="-128"/>
                <a:cs typeface="Arial" pitchFamily="34" charset="0"/>
              </a:rPr>
              <a:t>Automatically sync with online COCO information</a:t>
            </a:r>
          </a:p>
          <a:p>
            <a:pPr marL="236538" lvl="1" indent="-236538">
              <a:buFont typeface="Arial" pitchFamily="34" charset="0"/>
              <a:buChar char="•"/>
              <a:defRPr/>
            </a:pPr>
            <a:r>
              <a:rPr lang="en-US" sz="2000" dirty="0" smtClean="0">
                <a:solidFill>
                  <a:schemeClr val="tx1"/>
                </a:solidFill>
                <a:ea typeface="ヒラギノ角ゴ Pro W3" pitchFamily="-65" charset="-128"/>
                <a:cs typeface="Arial" pitchFamily="34" charset="0"/>
              </a:rPr>
              <a:t>Access COCODirect with wireless or internet access</a:t>
            </a:r>
          </a:p>
          <a:p>
            <a:endParaRPr lang="en-US" dirty="0">
              <a:solidFill>
                <a:schemeClr val="tx1"/>
              </a:solidFill>
            </a:endParaRPr>
          </a:p>
        </p:txBody>
      </p:sp>
      <p:sp>
        <p:nvSpPr>
          <p:cNvPr id="4" name="Slide Number Placeholder 3"/>
          <p:cNvSpPr>
            <a:spLocks noGrp="1"/>
          </p:cNvSpPr>
          <p:nvPr>
            <p:ph type="sldNum" sz="quarter" idx="12"/>
          </p:nvPr>
        </p:nvSpPr>
        <p:spPr/>
        <p:txBody>
          <a:bodyPr/>
          <a:lstStyle/>
          <a:p>
            <a:fld id="{41D270BC-2063-9F4E-AA9E-665FD4D2882B}" type="slidenum">
              <a:rPr lang="en-US" smtClean="0"/>
              <a:pPr/>
              <a:t>28</a:t>
            </a:fld>
            <a:endParaRPr lang="en-US" dirty="0"/>
          </a:p>
        </p:txBody>
      </p:sp>
      <p:pic>
        <p:nvPicPr>
          <p:cNvPr id="5" name="Picture 9" descr="COCOmobile_Logo.png"/>
          <p:cNvPicPr>
            <a:picLocks noChangeAspect="1"/>
          </p:cNvPicPr>
          <p:nvPr/>
        </p:nvPicPr>
        <p:blipFill>
          <a:blip r:embed="rId3" cstate="print"/>
          <a:srcRect/>
          <a:stretch>
            <a:fillRect/>
          </a:stretch>
        </p:blipFill>
        <p:spPr bwMode="auto">
          <a:xfrm>
            <a:off x="5562600" y="1047750"/>
            <a:ext cx="3265237" cy="11620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Direct Shipment of Girl Scout Cookies to Customers</a:t>
            </a:r>
            <a:endParaRPr lang="en-US" sz="2400" dirty="0"/>
          </a:p>
        </p:txBody>
      </p:sp>
      <p:sp>
        <p:nvSpPr>
          <p:cNvPr id="3" name="Content Placeholder 2"/>
          <p:cNvSpPr>
            <a:spLocks noGrp="1"/>
          </p:cNvSpPr>
          <p:nvPr>
            <p:ph idx="1"/>
          </p:nvPr>
        </p:nvSpPr>
        <p:spPr>
          <a:xfrm>
            <a:off x="457200" y="1200151"/>
            <a:ext cx="8229600" cy="3841750"/>
          </a:xfrm>
        </p:spPr>
        <p:txBody>
          <a:bodyPr numCol="2"/>
          <a:lstStyle/>
          <a:p>
            <a:r>
              <a:rPr lang="en-US" sz="2600" dirty="0" err="1" smtClean="0">
                <a:solidFill>
                  <a:schemeClr val="tx1"/>
                </a:solidFill>
              </a:rPr>
              <a:t>COCOdirect</a:t>
            </a:r>
            <a:r>
              <a:rPr lang="en-US" sz="2600" dirty="0" smtClean="0">
                <a:solidFill>
                  <a:schemeClr val="tx1"/>
                </a:solidFill>
              </a:rPr>
              <a:t> is a mobile and online platform for online ordering and bulk </a:t>
            </a:r>
            <a:r>
              <a:rPr lang="en-US" sz="2600" b="1" dirty="0" smtClean="0">
                <a:solidFill>
                  <a:schemeClr val="tx1"/>
                </a:solidFill>
              </a:rPr>
              <a:t>direct </a:t>
            </a:r>
            <a:r>
              <a:rPr lang="en-US" sz="2600" dirty="0" smtClean="0">
                <a:solidFill>
                  <a:schemeClr val="tx1"/>
                </a:solidFill>
              </a:rPr>
              <a:t>delivery of Girl Scout Cookies</a:t>
            </a:r>
          </a:p>
          <a:p>
            <a:pPr lvl="1"/>
            <a:endParaRPr lang="en-US" sz="1400" dirty="0" smtClean="0">
              <a:solidFill>
                <a:schemeClr val="tx1"/>
              </a:solidFill>
            </a:endParaRPr>
          </a:p>
          <a:p>
            <a:pPr>
              <a:buNone/>
            </a:pPr>
            <a:r>
              <a:rPr lang="en-US" sz="1400" dirty="0" smtClean="0">
                <a:solidFill>
                  <a:schemeClr val="tx1"/>
                </a:solidFill>
              </a:rPr>
              <a:t>	</a:t>
            </a:r>
            <a:r>
              <a:rPr lang="en-US" sz="1600" dirty="0" smtClean="0">
                <a:solidFill>
                  <a:schemeClr val="tx1"/>
                </a:solidFill>
              </a:rPr>
              <a:t>Note: Due to shipping costs, direct delivery through </a:t>
            </a:r>
            <a:r>
              <a:rPr lang="en-US" sz="1600" dirty="0" err="1" smtClean="0">
                <a:solidFill>
                  <a:schemeClr val="tx1"/>
                </a:solidFill>
              </a:rPr>
              <a:t>COCOdirect</a:t>
            </a:r>
            <a:r>
              <a:rPr lang="en-US" sz="1600" dirty="0" smtClean="0">
                <a:solidFill>
                  <a:schemeClr val="tx1"/>
                </a:solidFill>
              </a:rPr>
              <a:t> is ONLY available to consumers that purchase a minimum order of half dozen single variety or an eight-pack sampler.</a:t>
            </a:r>
          </a:p>
          <a:p>
            <a:pPr>
              <a:buNone/>
            </a:pPr>
            <a:endParaRPr lang="en-US" sz="1800" dirty="0" smtClean="0">
              <a:solidFill>
                <a:schemeClr val="tx1"/>
              </a:solidFill>
            </a:endParaRPr>
          </a:p>
        </p:txBody>
      </p:sp>
      <p:sp>
        <p:nvSpPr>
          <p:cNvPr id="4" name="Slide Number Placeholder 3"/>
          <p:cNvSpPr>
            <a:spLocks noGrp="1"/>
          </p:cNvSpPr>
          <p:nvPr>
            <p:ph type="sldNum" sz="quarter" idx="12"/>
          </p:nvPr>
        </p:nvSpPr>
        <p:spPr/>
        <p:txBody>
          <a:bodyPr/>
          <a:lstStyle/>
          <a:p>
            <a:fld id="{41D270BC-2063-9F4E-AA9E-665FD4D2882B}" type="slidenum">
              <a:rPr lang="en-US" smtClean="0"/>
              <a:pPr/>
              <a:t>29</a:t>
            </a:fld>
            <a:endParaRPr lang="en-US"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4557714" y="971550"/>
            <a:ext cx="3581400" cy="3581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0" y="4767263"/>
            <a:ext cx="2133600" cy="274637"/>
          </a:xfrm>
          <a:prstGeom prst="rect">
            <a:avLst/>
          </a:prstGeom>
        </p:spPr>
        <p:txBody>
          <a:bodyPr/>
          <a:lstStyle/>
          <a:p>
            <a:fld id="{28E80654-E327-274E-B7D4-25398EE67A0A}" type="slidenum">
              <a:rPr lang="en-US" smtClean="0"/>
              <a:pPr/>
              <a:t>3</a:t>
            </a:fld>
            <a:endParaRPr lang="en-US"/>
          </a:p>
        </p:txBody>
      </p:sp>
      <p:sp>
        <p:nvSpPr>
          <p:cNvPr id="8" name="Text Placeholder 7"/>
          <p:cNvSpPr>
            <a:spLocks noGrp="1"/>
          </p:cNvSpPr>
          <p:nvPr>
            <p:ph type="body" sz="quarter" idx="4294967295"/>
          </p:nvPr>
        </p:nvSpPr>
        <p:spPr>
          <a:xfrm>
            <a:off x="2887663" y="1222375"/>
            <a:ext cx="6256337" cy="2859088"/>
          </a:xfrm>
          <a:prstGeom prst="rect">
            <a:avLst/>
          </a:prstGeom>
        </p:spPr>
        <p:txBody>
          <a:bodyPr/>
          <a:lstStyle/>
          <a:p>
            <a:pPr>
              <a:buNone/>
            </a:pPr>
            <a:r>
              <a:rPr lang="en-US" sz="1600" dirty="0"/>
              <a:t> </a:t>
            </a:r>
          </a:p>
          <a:p>
            <a:endParaRPr lang="en-US" sz="1500" dirty="0"/>
          </a:p>
        </p:txBody>
      </p:sp>
      <p:pic>
        <p:nvPicPr>
          <p:cNvPr id="6" name="Picture 5" descr="D3_LOGO1_FC.jpg"/>
          <p:cNvPicPr>
            <a:picLocks noChangeAspect="1"/>
          </p:cNvPicPr>
          <p:nvPr/>
        </p:nvPicPr>
        <p:blipFill>
          <a:blip r:embed="rId3" cstate="print">
            <a:clrChange>
              <a:clrFrom>
                <a:srgbClr val="FFFFFF"/>
              </a:clrFrom>
              <a:clrTo>
                <a:srgbClr val="FFFFFF">
                  <a:alpha val="0"/>
                </a:srgbClr>
              </a:clrTo>
            </a:clrChange>
            <a:lum/>
          </a:blip>
          <a:srcRect b="77641"/>
          <a:stretch>
            <a:fillRect/>
          </a:stretch>
        </p:blipFill>
        <p:spPr>
          <a:xfrm>
            <a:off x="1066800" y="1504950"/>
            <a:ext cx="7030865" cy="1469136"/>
          </a:xfrm>
          <a:prstGeom prst="rect">
            <a:avLst/>
          </a:prstGeom>
        </p:spPr>
      </p:pic>
    </p:spTree>
    <p:extLst>
      <p:ext uri="{BB962C8B-B14F-4D97-AF65-F5344CB8AC3E}">
        <p14:creationId xmlns:p14="http://schemas.microsoft.com/office/powerpoint/2010/main" val="16691008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4294967295"/>
            <p:extLst>
              <p:ext uri="{D42A27DB-BD31-4B8C-83A1-F6EECF244321}">
                <p14:modId xmlns:p14="http://schemas.microsoft.com/office/powerpoint/2010/main" val="3241223565"/>
              </p:ext>
            </p:extLst>
          </p:nvPr>
        </p:nvGraphicFramePr>
        <p:xfrm>
          <a:off x="329601" y="1200150"/>
          <a:ext cx="4056063" cy="32893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329601" y="188060"/>
            <a:ext cx="7158350" cy="514350"/>
          </a:xfrm>
          <a:prstGeom prst="rect">
            <a:avLst/>
          </a:prstGeom>
        </p:spPr>
        <p:txBody>
          <a:bodyPr vert="horz" lIns="91440" tIns="45720" rIns="91440" bIns="45720" rtlCol="0" anchor="ctr">
            <a:noAutofit/>
          </a:bodyPr>
          <a:lstStyle>
            <a:lvl1pPr algn="r">
              <a:defRPr sz="2400">
                <a:solidFill>
                  <a:schemeClr val="bg1"/>
                </a:solidFill>
                <a:latin typeface="Omnes Medium" pitchFamily="50"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700" b="0" i="0" u="none" strike="noStrike" kern="1200" cap="none" spc="0" normalizeH="0" baseline="0" noProof="0" dirty="0" smtClean="0">
                <a:ln>
                  <a:noFill/>
                </a:ln>
                <a:solidFill>
                  <a:schemeClr val="bg1"/>
                </a:solidFill>
                <a:effectLst/>
                <a:uLnTx/>
                <a:uFillTx/>
                <a:latin typeface="Arial Black" pitchFamily="34" charset="0"/>
                <a:ea typeface="+mj-ea"/>
                <a:cs typeface="+mj-cs"/>
              </a:rPr>
              <a:t>COCO S</a:t>
            </a:r>
            <a:r>
              <a:rPr lang="en-US" sz="1700" noProof="0" dirty="0" smtClean="0">
                <a:effectLst/>
                <a:latin typeface="Arial Black" pitchFamily="34" charset="0"/>
                <a:ea typeface="+mj-ea"/>
                <a:cs typeface="+mj-cs"/>
              </a:rPr>
              <a:t>UITE</a:t>
            </a:r>
            <a:r>
              <a:rPr lang="en-US" sz="1700" noProof="0" dirty="0" smtClean="0">
                <a:latin typeface="Arial Black" pitchFamily="34" charset="0"/>
                <a:ea typeface="+mj-ea"/>
                <a:cs typeface="+mj-cs"/>
              </a:rPr>
              <a:t> </a:t>
            </a:r>
            <a:r>
              <a:rPr kumimoji="0" lang="en-US" sz="1700" b="0" i="0" u="none" strike="noStrike" kern="1200" cap="none" spc="0" normalizeH="0" baseline="0" noProof="0" dirty="0" smtClean="0">
                <a:ln>
                  <a:noFill/>
                </a:ln>
                <a:solidFill>
                  <a:schemeClr val="bg1"/>
                </a:solidFill>
                <a:effectLst/>
                <a:uLnTx/>
                <a:uFillTx/>
                <a:latin typeface="Arial Black" pitchFamily="34" charset="0"/>
                <a:ea typeface="+mj-ea"/>
                <a:cs typeface="+mj-cs"/>
              </a:rPr>
              <a:t>ACTIVITY</a:t>
            </a:r>
            <a:r>
              <a:rPr kumimoji="0" lang="en-US" sz="1700" b="0" i="0" u="none" strike="noStrike" kern="1200" cap="none" spc="0" normalizeH="0" noProof="0" dirty="0" smtClean="0">
                <a:ln>
                  <a:noFill/>
                </a:ln>
                <a:solidFill>
                  <a:schemeClr val="bg1"/>
                </a:solidFill>
                <a:effectLst/>
                <a:uLnTx/>
                <a:uFillTx/>
                <a:latin typeface="Arial Black" pitchFamily="34" charset="0"/>
                <a:ea typeface="+mj-ea"/>
                <a:cs typeface="+mj-cs"/>
              </a:rPr>
              <a:t> </a:t>
            </a:r>
            <a:r>
              <a:rPr kumimoji="0" lang="en-US" sz="1700" b="0" i="0" u="none" strike="noStrike" kern="1200" cap="none" spc="0" normalizeH="0" baseline="0" noProof="0" dirty="0" smtClean="0">
                <a:ln>
                  <a:noFill/>
                </a:ln>
                <a:solidFill>
                  <a:schemeClr val="bg1"/>
                </a:solidFill>
                <a:effectLst/>
                <a:uLnTx/>
                <a:uFillTx/>
                <a:latin typeface="Arial Black" pitchFamily="34" charset="0"/>
                <a:ea typeface="+mj-ea"/>
                <a:cs typeface="+mj-cs"/>
              </a:rPr>
              <a:t>(ECARDS, MOBILE, DIRECT</a:t>
            </a:r>
            <a:r>
              <a:rPr kumimoji="0" lang="en-US" sz="1700" b="0" i="0" u="none" strike="noStrike" kern="1200" cap="none" spc="0" normalizeH="0" noProof="0" dirty="0" smtClean="0">
                <a:ln>
                  <a:noFill/>
                </a:ln>
                <a:solidFill>
                  <a:schemeClr val="bg1"/>
                </a:solidFill>
                <a:effectLst/>
                <a:uLnTx/>
                <a:uFillTx/>
                <a:latin typeface="Arial Black" pitchFamily="34" charset="0"/>
                <a:ea typeface="+mj-ea"/>
                <a:cs typeface="+mj-cs"/>
              </a:rPr>
              <a:t> SHIP)</a:t>
            </a:r>
            <a:endParaRPr kumimoji="0" lang="en-US" sz="1700" b="0" i="0" u="none" strike="noStrike" kern="1200" cap="none" spc="0" normalizeH="0" baseline="0" noProof="0" dirty="0">
              <a:ln>
                <a:noFill/>
              </a:ln>
              <a:solidFill>
                <a:schemeClr val="bg1"/>
              </a:solidFill>
              <a:effectLst/>
              <a:uLnTx/>
              <a:uFillTx/>
              <a:latin typeface="Arial Black" pitchFamily="34" charset="0"/>
              <a:ea typeface="+mj-ea"/>
              <a:cs typeface="+mj-cs"/>
            </a:endParaRPr>
          </a:p>
        </p:txBody>
      </p:sp>
      <p:graphicFrame>
        <p:nvGraphicFramePr>
          <p:cNvPr id="10" name="Content Placeholder 8"/>
          <p:cNvGraphicFramePr>
            <a:graphicFrameLocks/>
          </p:cNvGraphicFramePr>
          <p:nvPr>
            <p:extLst>
              <p:ext uri="{D42A27DB-BD31-4B8C-83A1-F6EECF244321}">
                <p14:modId xmlns:p14="http://schemas.microsoft.com/office/powerpoint/2010/main" val="626439045"/>
              </p:ext>
            </p:extLst>
          </p:nvPr>
        </p:nvGraphicFramePr>
        <p:xfrm>
          <a:off x="4581004" y="1200151"/>
          <a:ext cx="4057049" cy="3290036"/>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p:cNvSpPr>
            <a:spLocks noGrp="1"/>
          </p:cNvSpPr>
          <p:nvPr>
            <p:ph type="sldNum" sz="quarter" idx="12"/>
          </p:nvPr>
        </p:nvSpPr>
        <p:spPr/>
        <p:txBody>
          <a:bodyPr/>
          <a:lstStyle/>
          <a:p>
            <a:fld id="{41D270BC-2063-9F4E-AA9E-665FD4D2882B}" type="slidenum">
              <a:rPr lang="en-US" smtClean="0"/>
              <a:pPr/>
              <a:t>30</a:t>
            </a:fld>
            <a:endParaRPr lang="en-US" dirty="0"/>
          </a:p>
        </p:txBody>
      </p:sp>
    </p:spTree>
    <p:extLst>
      <p:ext uri="{BB962C8B-B14F-4D97-AF65-F5344CB8AC3E}">
        <p14:creationId xmlns:p14="http://schemas.microsoft.com/office/powerpoint/2010/main" val="2767868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917737" y="285750"/>
            <a:ext cx="5368763" cy="514350"/>
          </a:xfrm>
          <a:prstGeom prst="rect">
            <a:avLst/>
          </a:prstGeom>
        </p:spPr>
        <p:txBody>
          <a:bodyPr vert="horz" lIns="68580" tIns="34290" rIns="68580" bIns="34290" rtlCol="0" anchor="ctr">
            <a:noAutofit/>
          </a:bodyPr>
          <a:lstStyle>
            <a:lvl1pPr algn="r">
              <a:defRPr sz="2400">
                <a:solidFill>
                  <a:schemeClr val="bg1"/>
                </a:solidFill>
                <a:latin typeface="Omnes Medium" pitchFamily="50" charset="0"/>
              </a:defRPr>
            </a:lvl1pPr>
          </a:lstStyle>
          <a:p>
            <a:pPr defTabSz="685800" fontAlgn="auto">
              <a:spcAft>
                <a:spcPts val="0"/>
              </a:spcAft>
              <a:defRPr/>
            </a:pPr>
            <a:r>
              <a:rPr lang="en-US" sz="1800" dirty="0">
                <a:effectLst/>
                <a:latin typeface="Arial Black" pitchFamily="34" charset="0"/>
                <a:ea typeface="+mj-ea"/>
                <a:cs typeface="+mj-cs"/>
              </a:rPr>
              <a:t>SNAP UPGRADE</a:t>
            </a:r>
          </a:p>
        </p:txBody>
      </p:sp>
      <p:pic>
        <p:nvPicPr>
          <p:cNvPr id="9" name="Picture 8"/>
          <p:cNvPicPr>
            <a:picLocks noChangeAspect="1"/>
          </p:cNvPicPr>
          <p:nvPr/>
        </p:nvPicPr>
        <p:blipFill>
          <a:blip r:embed="rId3" cstate="email"/>
          <a:stretch>
            <a:fillRect/>
          </a:stretch>
        </p:blipFill>
        <p:spPr>
          <a:xfrm>
            <a:off x="124936" y="859380"/>
            <a:ext cx="1975642" cy="773963"/>
          </a:xfrm>
          <a:prstGeom prst="rect">
            <a:avLst/>
          </a:prstGeom>
        </p:spPr>
      </p:pic>
      <p:sp>
        <p:nvSpPr>
          <p:cNvPr id="10" name="Rectangle 9"/>
          <p:cNvSpPr/>
          <p:nvPr/>
        </p:nvSpPr>
        <p:spPr>
          <a:xfrm>
            <a:off x="2362200" y="627630"/>
            <a:ext cx="570296" cy="1177245"/>
          </a:xfrm>
          <a:prstGeom prst="rect">
            <a:avLst/>
          </a:prstGeom>
          <a:noFill/>
        </p:spPr>
        <p:txBody>
          <a:bodyPr wrap="squar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pic>
        <p:nvPicPr>
          <p:cNvPr id="11" name="Picture 10"/>
          <p:cNvPicPr>
            <a:picLocks noChangeAspect="1"/>
          </p:cNvPicPr>
          <p:nvPr/>
        </p:nvPicPr>
        <p:blipFill>
          <a:blip r:embed="rId4"/>
          <a:stretch>
            <a:fillRect/>
          </a:stretch>
        </p:blipFill>
        <p:spPr>
          <a:xfrm>
            <a:off x="3194118" y="877948"/>
            <a:ext cx="5786276" cy="3619500"/>
          </a:xfrm>
          <a:prstGeom prst="rect">
            <a:avLst/>
          </a:prstGeom>
        </p:spPr>
      </p:pic>
    </p:spTree>
    <p:extLst>
      <p:ext uri="{BB962C8B-B14F-4D97-AF65-F5344CB8AC3E}">
        <p14:creationId xmlns:p14="http://schemas.microsoft.com/office/powerpoint/2010/main" val="4270948529"/>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4767263"/>
            <a:ext cx="2133600" cy="274637"/>
          </a:xfrm>
          <a:prstGeom prst="rect">
            <a:avLst/>
          </a:prstGeom>
        </p:spPr>
        <p:txBody>
          <a:bodyPr/>
          <a:lstStyle/>
          <a:p>
            <a:fld id="{41D270BC-2063-9F4E-AA9E-665FD4D2882B}" type="slidenum">
              <a:rPr lang="en-US" smtClean="0"/>
              <a:pPr/>
              <a:t>32</a:t>
            </a:fld>
            <a:endParaRPr lang="en-US" dirty="0"/>
          </a:p>
        </p:txBody>
      </p:sp>
      <p:pic>
        <p:nvPicPr>
          <p:cNvPr id="6" name="Picture 11" descr="marketing.png"/>
          <p:cNvPicPr>
            <a:picLocks noChangeAspect="1"/>
          </p:cNvPicPr>
          <p:nvPr/>
        </p:nvPicPr>
        <p:blipFill>
          <a:blip r:embed="rId3" cstate="print"/>
          <a:stretch>
            <a:fillRect/>
          </a:stretch>
        </p:blipFill>
        <p:spPr bwMode="auto">
          <a:xfrm>
            <a:off x="3200400" y="1222375"/>
            <a:ext cx="2704709" cy="2704709"/>
          </a:xfrm>
          <a:prstGeom prst="rect">
            <a:avLst/>
          </a:prstGeom>
          <a:noFill/>
          <a:ln w="9525">
            <a:noFill/>
            <a:miter lim="800000"/>
            <a:headEnd/>
            <a:tailEnd/>
          </a:ln>
        </p:spPr>
      </p:pic>
      <p:pic>
        <p:nvPicPr>
          <p:cNvPr id="5" name="Picture 4" descr="ICT_Pattern5.jpg"/>
          <p:cNvPicPr>
            <a:picLocks noChangeAspect="1"/>
          </p:cNvPicPr>
          <p:nvPr/>
        </p:nvPicPr>
        <p:blipFill>
          <a:blip r:embed="rId4" cstate="print"/>
          <a:srcRect r="11538"/>
          <a:stretch>
            <a:fillRect/>
          </a:stretch>
        </p:blipFill>
        <p:spPr>
          <a:xfrm>
            <a:off x="2438400" y="781078"/>
            <a:ext cx="4038600" cy="3624746"/>
          </a:xfrm>
          <a:prstGeom prst="rect">
            <a:avLst/>
          </a:prstGeom>
        </p:spPr>
      </p:pic>
      <p:sp>
        <p:nvSpPr>
          <p:cNvPr id="7" name="Rectangle 6"/>
          <p:cNvSpPr/>
          <p:nvPr/>
        </p:nvSpPr>
        <p:spPr>
          <a:xfrm rot="19699835">
            <a:off x="2882150" y="1824641"/>
            <a:ext cx="3436095" cy="923330"/>
          </a:xfrm>
          <a:prstGeom prst="rect">
            <a:avLst/>
          </a:prstGeom>
          <a:noFill/>
        </p:spPr>
        <p:txBody>
          <a:bodyPr wrap="squar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Cookies!</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smtClean="0"/>
              <a:t>America’s Best Cookies!</a:t>
            </a:r>
            <a:endParaRPr lang="en-US" sz="2400" dirty="0"/>
          </a:p>
        </p:txBody>
      </p:sp>
      <p:pic>
        <p:nvPicPr>
          <p:cNvPr id="6" name="Content Placeholder 5" descr="Cookies Page.png"/>
          <p:cNvPicPr>
            <a:picLocks noGrp="1" noChangeAspect="1"/>
          </p:cNvPicPr>
          <p:nvPr>
            <p:ph idx="1"/>
          </p:nvPr>
        </p:nvPicPr>
        <p:blipFill>
          <a:blip r:embed="rId3" cstate="print"/>
          <a:stretch>
            <a:fillRect/>
          </a:stretch>
        </p:blipFill>
        <p:spPr>
          <a:xfrm>
            <a:off x="1752600" y="617537"/>
            <a:ext cx="5257800" cy="4626349"/>
          </a:xfrm>
        </p:spPr>
      </p:pic>
      <p:sp>
        <p:nvSpPr>
          <p:cNvPr id="3" name="Slide Number Placeholder 2"/>
          <p:cNvSpPr>
            <a:spLocks noGrp="1"/>
          </p:cNvSpPr>
          <p:nvPr>
            <p:ph type="sldNum" sz="quarter" idx="12"/>
          </p:nvPr>
        </p:nvSpPr>
        <p:spPr/>
        <p:txBody>
          <a:bodyPr/>
          <a:lstStyle/>
          <a:p>
            <a:fld id="{41D270BC-2063-9F4E-AA9E-665FD4D2882B}"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400" dirty="0" smtClean="0"/>
              <a:t>Average Sales Mix by Cookie</a:t>
            </a:r>
            <a:endParaRPr lang="en-US" sz="2400" dirty="0"/>
          </a:p>
        </p:txBody>
      </p:sp>
      <p:sp>
        <p:nvSpPr>
          <p:cNvPr id="4" name="Slide Number Placeholder 3"/>
          <p:cNvSpPr>
            <a:spLocks noGrp="1"/>
          </p:cNvSpPr>
          <p:nvPr>
            <p:ph type="sldNum" sz="quarter" idx="12"/>
          </p:nvPr>
        </p:nvSpPr>
        <p:spPr/>
        <p:txBody>
          <a:bodyPr/>
          <a:lstStyle/>
          <a:p>
            <a:fld id="{41D270BC-2063-9F4E-AA9E-665FD4D2882B}" type="slidenum">
              <a:rPr lang="en-US" smtClean="0"/>
              <a:pPr/>
              <a:t>34</a:t>
            </a:fld>
            <a:endParaRPr lang="en-US" dirty="0"/>
          </a:p>
        </p:txBody>
      </p:sp>
      <p:graphicFrame>
        <p:nvGraphicFramePr>
          <p:cNvPr id="160770" name="Chart 2"/>
          <p:cNvGraphicFramePr>
            <a:graphicFrameLocks/>
          </p:cNvGraphicFramePr>
          <p:nvPr/>
        </p:nvGraphicFramePr>
        <p:xfrm>
          <a:off x="609600" y="666750"/>
          <a:ext cx="7010400" cy="4245376"/>
        </p:xfrm>
        <a:graphic>
          <a:graphicData uri="http://schemas.openxmlformats.org/presentationml/2006/ole">
            <mc:AlternateContent xmlns:mc="http://schemas.openxmlformats.org/markup-compatibility/2006">
              <mc:Choice xmlns:v="urn:schemas-microsoft-com:vml" Requires="v">
                <p:oleObj spid="_x0000_s160777" name="Worksheet" r:id="rId5" imgW="7877009" imgH="4743529" progId="Excel.Sheet.8">
                  <p:embed/>
                </p:oleObj>
              </mc:Choice>
              <mc:Fallback>
                <p:oleObj name="Worksheet" r:id="rId5" imgW="7877009" imgH="4743529" progId="Excel.Sheet.8">
                  <p:embed/>
                  <p:pic>
                    <p:nvPicPr>
                      <p:cNvPr id="0" name="Char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666750"/>
                        <a:ext cx="7010400" cy="42453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Autofit/>
          </a:bodyPr>
          <a:lstStyle/>
          <a:p>
            <a:r>
              <a:rPr lang="en-US" sz="2400" dirty="0" smtClean="0"/>
              <a:t>Training Highlights</a:t>
            </a:r>
            <a:endParaRPr lang="en-US" sz="2400" dirty="0"/>
          </a:p>
        </p:txBody>
      </p:sp>
      <p:sp>
        <p:nvSpPr>
          <p:cNvPr id="2" name="Slide Number Placeholder 1"/>
          <p:cNvSpPr>
            <a:spLocks noGrp="1"/>
          </p:cNvSpPr>
          <p:nvPr>
            <p:ph type="sldNum" sz="quarter" idx="12"/>
          </p:nvPr>
        </p:nvSpPr>
        <p:spPr/>
        <p:txBody>
          <a:bodyPr/>
          <a:lstStyle/>
          <a:p>
            <a:fld id="{28E80654-E327-274E-B7D4-25398EE67A0A}" type="slidenum">
              <a:rPr lang="en-US" smtClean="0"/>
              <a:pPr/>
              <a:t>35</a:t>
            </a:fld>
            <a:endParaRPr lang="en-US" dirty="0"/>
          </a:p>
        </p:txBody>
      </p:sp>
      <p:pic>
        <p:nvPicPr>
          <p:cNvPr id="6" name="Picture 5" descr="Burry's Girl Scout Cookies 1973 (2) - Copy.jpg"/>
          <p:cNvPicPr>
            <a:picLocks noChangeAspect="1"/>
          </p:cNvPicPr>
          <p:nvPr/>
        </p:nvPicPr>
        <p:blipFill>
          <a:blip r:embed="rId3" cstate="print"/>
          <a:stretch>
            <a:fillRect/>
          </a:stretch>
        </p:blipFill>
        <p:spPr>
          <a:xfrm>
            <a:off x="586445" y="1052406"/>
            <a:ext cx="1110383" cy="985944"/>
          </a:xfrm>
          <a:prstGeom prst="rect">
            <a:avLst/>
          </a:prstGeom>
        </p:spPr>
      </p:pic>
      <p:pic>
        <p:nvPicPr>
          <p:cNvPr id="7" name="Picture 6" descr="Interbake ovens Virginia Nov 2006 (4).jpg"/>
          <p:cNvPicPr>
            <a:picLocks noChangeAspect="1"/>
          </p:cNvPicPr>
          <p:nvPr/>
        </p:nvPicPr>
        <p:blipFill>
          <a:blip r:embed="rId4" cstate="print"/>
          <a:stretch>
            <a:fillRect/>
          </a:stretch>
        </p:blipFill>
        <p:spPr>
          <a:xfrm>
            <a:off x="1696828" y="3247277"/>
            <a:ext cx="964886" cy="1381873"/>
          </a:xfrm>
          <a:prstGeom prst="rect">
            <a:avLst/>
          </a:prstGeom>
        </p:spPr>
      </p:pic>
      <p:sp>
        <p:nvSpPr>
          <p:cNvPr id="10" name="TextBox 9"/>
          <p:cNvSpPr txBox="1"/>
          <p:nvPr/>
        </p:nvSpPr>
        <p:spPr>
          <a:xfrm>
            <a:off x="6662731" y="460166"/>
            <a:ext cx="184666" cy="369332"/>
          </a:xfrm>
          <a:prstGeom prst="rect">
            <a:avLst/>
          </a:prstGeom>
          <a:noFill/>
        </p:spPr>
        <p:txBody>
          <a:bodyPr wrap="none" rtlCol="0">
            <a:spAutoFit/>
          </a:bodyPr>
          <a:lstStyle/>
          <a:p>
            <a:endParaRPr lang="en-US" dirty="0"/>
          </a:p>
        </p:txBody>
      </p:sp>
      <p:pic>
        <p:nvPicPr>
          <p:cNvPr id="12" name="Picture 11" descr="Screen Shot 2013-08-22 at 3 20 16 PM.png"/>
          <p:cNvPicPr>
            <a:picLocks noChangeAspect="1"/>
          </p:cNvPicPr>
          <p:nvPr/>
        </p:nvPicPr>
        <p:blipFill>
          <a:blip r:embed="rId5" cstate="print"/>
          <a:stretch>
            <a:fillRect/>
          </a:stretch>
        </p:blipFill>
        <p:spPr>
          <a:xfrm>
            <a:off x="781882" y="2196068"/>
            <a:ext cx="914946" cy="1148288"/>
          </a:xfrm>
          <a:prstGeom prst="rect">
            <a:avLst/>
          </a:prstGeom>
        </p:spPr>
      </p:pic>
      <p:pic>
        <p:nvPicPr>
          <p:cNvPr id="13" name="Picture 12" descr="Southern Biscuit Co Richnond Virginia 1951 (2).jpg"/>
          <p:cNvPicPr>
            <a:picLocks noChangeAspect="1"/>
          </p:cNvPicPr>
          <p:nvPr/>
        </p:nvPicPr>
        <p:blipFill>
          <a:blip r:embed="rId6" cstate="print"/>
          <a:stretch>
            <a:fillRect/>
          </a:stretch>
        </p:blipFill>
        <p:spPr>
          <a:xfrm>
            <a:off x="6214702" y="3344356"/>
            <a:ext cx="896058" cy="1065726"/>
          </a:xfrm>
          <a:prstGeom prst="rect">
            <a:avLst/>
          </a:prstGeom>
        </p:spPr>
      </p:pic>
      <p:pic>
        <p:nvPicPr>
          <p:cNvPr id="14" name="Picture 13" descr="Southern Biscuit Co production line Richmond Virginia ca 1950 (2).jpg"/>
          <p:cNvPicPr>
            <a:picLocks noChangeAspect="1"/>
          </p:cNvPicPr>
          <p:nvPr/>
        </p:nvPicPr>
        <p:blipFill>
          <a:blip r:embed="rId7" cstate="print"/>
          <a:stretch>
            <a:fillRect/>
          </a:stretch>
        </p:blipFill>
        <p:spPr>
          <a:xfrm>
            <a:off x="7359105" y="829498"/>
            <a:ext cx="1283789" cy="1255881"/>
          </a:xfrm>
          <a:prstGeom prst="rect">
            <a:avLst/>
          </a:prstGeom>
        </p:spPr>
      </p:pic>
      <p:pic>
        <p:nvPicPr>
          <p:cNvPr id="17" name="Content Placeholder 16" descr="Interbake ovens Virginia Nov 2006 (4).jpg"/>
          <p:cNvPicPr>
            <a:picLocks noGrp="1" noChangeAspect="1"/>
          </p:cNvPicPr>
          <p:nvPr>
            <p:ph idx="1"/>
          </p:nvPr>
        </p:nvPicPr>
        <p:blipFill>
          <a:blip r:embed="rId8" cstate="print"/>
          <a:stretch>
            <a:fillRect/>
          </a:stretch>
        </p:blipFill>
        <p:spPr>
          <a:xfrm>
            <a:off x="3109760" y="3138594"/>
            <a:ext cx="1458004" cy="1707329"/>
          </a:xfrm>
          <a:prstGeom prst="rect">
            <a:avLst/>
          </a:prstGeom>
        </p:spPr>
      </p:pic>
      <p:pic>
        <p:nvPicPr>
          <p:cNvPr id="11" name="Picture 10" descr="Southern Biscuit Company FFV brand Richmond Virginia 1953 (1) (2).jpg"/>
          <p:cNvPicPr>
            <a:picLocks noChangeAspect="1"/>
          </p:cNvPicPr>
          <p:nvPr/>
        </p:nvPicPr>
        <p:blipFill>
          <a:blip r:embed="rId9" cstate="print"/>
          <a:stretch>
            <a:fillRect/>
          </a:stretch>
        </p:blipFill>
        <p:spPr>
          <a:xfrm>
            <a:off x="4800600" y="2986741"/>
            <a:ext cx="1002651" cy="1702617"/>
          </a:xfrm>
          <a:prstGeom prst="rect">
            <a:avLst/>
          </a:prstGeom>
        </p:spPr>
      </p:pic>
      <p:pic>
        <p:nvPicPr>
          <p:cNvPr id="18" name="Picture 17" descr="Southern Biscuit Co Richnond Virginia 1951 (2).jpg"/>
          <p:cNvPicPr>
            <a:picLocks noChangeAspect="1"/>
          </p:cNvPicPr>
          <p:nvPr/>
        </p:nvPicPr>
        <p:blipFill>
          <a:blip r:embed="rId10" cstate="print"/>
          <a:stretch>
            <a:fillRect/>
          </a:stretch>
        </p:blipFill>
        <p:spPr>
          <a:xfrm>
            <a:off x="6705600" y="2196068"/>
            <a:ext cx="1749066" cy="790673"/>
          </a:xfrm>
          <a:prstGeom prst="rect">
            <a:avLst/>
          </a:prstGeom>
        </p:spPr>
      </p:pic>
      <p:sp>
        <p:nvSpPr>
          <p:cNvPr id="23" name="TextBox 22"/>
          <p:cNvSpPr txBox="1"/>
          <p:nvPr/>
        </p:nvSpPr>
        <p:spPr>
          <a:xfrm>
            <a:off x="2178327" y="1047749"/>
            <a:ext cx="4832073" cy="1938992"/>
          </a:xfrm>
          <a:prstGeom prst="rect">
            <a:avLst/>
          </a:prstGeom>
          <a:noFill/>
        </p:spPr>
        <p:txBody>
          <a:bodyPr wrap="square" numCol="2" rtlCol="0">
            <a:spAutoFit/>
          </a:bodyPr>
          <a:lstStyle/>
          <a:p>
            <a:pPr>
              <a:buFont typeface="Arial" pitchFamily="34" charset="0"/>
              <a:buChar char="•"/>
            </a:pPr>
            <a:r>
              <a:rPr lang="en-US" sz="2400" dirty="0" smtClean="0">
                <a:effectLst/>
                <a:latin typeface="+mn-lt"/>
              </a:rPr>
              <a:t>Dates</a:t>
            </a:r>
          </a:p>
          <a:p>
            <a:pPr>
              <a:buFont typeface="Arial" pitchFamily="34" charset="0"/>
              <a:buChar char="•"/>
            </a:pPr>
            <a:r>
              <a:rPr lang="en-US" sz="2400" dirty="0" smtClean="0">
                <a:effectLst/>
                <a:latin typeface="+mn-lt"/>
              </a:rPr>
              <a:t>Safety</a:t>
            </a:r>
          </a:p>
          <a:p>
            <a:pPr>
              <a:buFont typeface="Arial" pitchFamily="34" charset="0"/>
              <a:buChar char="•"/>
            </a:pPr>
            <a:r>
              <a:rPr lang="en-US" sz="2400" dirty="0" smtClean="0">
                <a:effectLst/>
                <a:latin typeface="+mn-lt"/>
              </a:rPr>
              <a:t>Cookies</a:t>
            </a:r>
          </a:p>
          <a:p>
            <a:pPr>
              <a:buFont typeface="Arial" pitchFamily="34" charset="0"/>
              <a:buChar char="•"/>
            </a:pPr>
            <a:r>
              <a:rPr lang="en-US" sz="2400" dirty="0" smtClean="0">
                <a:effectLst/>
                <a:latin typeface="+mn-lt"/>
              </a:rPr>
              <a:t>Goals</a:t>
            </a:r>
          </a:p>
          <a:p>
            <a:pPr>
              <a:buFont typeface="Arial" pitchFamily="34" charset="0"/>
              <a:buChar char="•"/>
            </a:pPr>
            <a:endParaRPr lang="en-US" sz="2400" dirty="0" smtClean="0">
              <a:effectLst/>
              <a:latin typeface="+mn-lt"/>
            </a:endParaRPr>
          </a:p>
          <a:p>
            <a:pPr>
              <a:buFont typeface="Arial" pitchFamily="34" charset="0"/>
              <a:buChar char="•"/>
            </a:pPr>
            <a:r>
              <a:rPr lang="en-US" sz="2400" dirty="0" smtClean="0">
                <a:effectLst/>
                <a:latin typeface="+mn-lt"/>
              </a:rPr>
              <a:t>Skill Building</a:t>
            </a:r>
          </a:p>
          <a:p>
            <a:pPr>
              <a:buFont typeface="Arial" pitchFamily="34" charset="0"/>
              <a:buChar char="•"/>
            </a:pPr>
            <a:r>
              <a:rPr lang="en-US" sz="2400" dirty="0" smtClean="0">
                <a:effectLst/>
                <a:latin typeface="+mn-lt"/>
              </a:rPr>
              <a:t>Online Resources</a:t>
            </a:r>
          </a:p>
          <a:p>
            <a:pPr>
              <a:buFont typeface="Arial" pitchFamily="34" charset="0"/>
              <a:buChar char="•"/>
            </a:pPr>
            <a:r>
              <a:rPr lang="en-US" sz="2400" dirty="0" smtClean="0">
                <a:effectLst/>
                <a:latin typeface="+mn-lt"/>
              </a:rPr>
              <a:t>How to get help</a:t>
            </a:r>
          </a:p>
          <a:p>
            <a:pPr>
              <a:buFont typeface="Arial" pitchFamily="34" charset="0"/>
              <a:buChar char="•"/>
            </a:pPr>
            <a:r>
              <a:rPr lang="en-US" sz="2400" dirty="0" smtClean="0">
                <a:effectLst/>
                <a:latin typeface="+mn-lt"/>
              </a:rPr>
              <a:t>HAVE FUN!</a:t>
            </a:r>
          </a:p>
          <a:p>
            <a:pPr>
              <a:buFont typeface="Arial" pitchFamily="34" charset="0"/>
              <a:buChar char="•"/>
            </a:pPr>
            <a:endParaRPr lang="en-US" sz="2000" dirty="0">
              <a:effectLst/>
              <a:latin typeface="+mn-lt"/>
            </a:endParaRPr>
          </a:p>
        </p:txBody>
      </p:sp>
    </p:spTree>
    <p:extLst>
      <p:ext uri="{BB962C8B-B14F-4D97-AF65-F5344CB8AC3E}">
        <p14:creationId xmlns:p14="http://schemas.microsoft.com/office/powerpoint/2010/main" val="4259697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9268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noAutofit/>
          </a:bodyPr>
          <a:lstStyle/>
          <a:p>
            <a:pPr eaLnBrk="1" hangingPunct="1"/>
            <a:r>
              <a:rPr lang="en-US" sz="2400" dirty="0" smtClean="0">
                <a:ea typeface="ＭＳ Ｐゴシック" pitchFamily="34" charset="-128"/>
              </a:rPr>
              <a:t>Who Can Sell Girl Scout Cookies?</a:t>
            </a:r>
          </a:p>
        </p:txBody>
      </p:sp>
      <p:pic>
        <p:nvPicPr>
          <p:cNvPr id="8" name="Content Placeholder 7" descr="D3_MASCOT36.png"/>
          <p:cNvPicPr>
            <a:picLocks noGrp="1" noChangeAspect="1"/>
          </p:cNvPicPr>
          <p:nvPr>
            <p:ph idx="1"/>
          </p:nvPr>
        </p:nvPicPr>
        <p:blipFill>
          <a:blip r:embed="rId3" cstate="print"/>
          <a:stretch>
            <a:fillRect/>
          </a:stretch>
        </p:blipFill>
        <p:spPr>
          <a:xfrm>
            <a:off x="533400" y="1657350"/>
            <a:ext cx="3151990" cy="1878710"/>
          </a:xfrm>
        </p:spPr>
      </p:pic>
      <p:sp>
        <p:nvSpPr>
          <p:cNvPr id="3" name="Slide Number Placeholder 2"/>
          <p:cNvSpPr>
            <a:spLocks noGrp="1"/>
          </p:cNvSpPr>
          <p:nvPr>
            <p:ph type="sldNum" sz="quarter" idx="12"/>
          </p:nvPr>
        </p:nvSpPr>
        <p:spPr/>
        <p:txBody>
          <a:bodyPr/>
          <a:lstStyle/>
          <a:p>
            <a:fld id="{28E80654-E327-274E-B7D4-25398EE67A0A}" type="slidenum">
              <a:rPr lang="en-US" smtClean="0"/>
              <a:pPr/>
              <a:t>4</a:t>
            </a:fld>
            <a:endParaRPr lang="en-US"/>
          </a:p>
        </p:txBody>
      </p:sp>
      <p:sp>
        <p:nvSpPr>
          <p:cNvPr id="6" name="Content Placeholder 2"/>
          <p:cNvSpPr txBox="1">
            <a:spLocks/>
          </p:cNvSpPr>
          <p:nvPr/>
        </p:nvSpPr>
        <p:spPr>
          <a:xfrm>
            <a:off x="4648200" y="1428750"/>
            <a:ext cx="3962400" cy="2971800"/>
          </a:xfrm>
          <a:prstGeom prst="rect">
            <a:avLst/>
          </a:prstGeom>
        </p:spPr>
        <p:txBody>
          <a:bodyPr>
            <a:normAutofit/>
          </a:bodyPr>
          <a:lstStyle/>
          <a:p>
            <a:pPr marL="0" marR="0" lvl="0" indent="0" algn="ctr"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effectLst/>
                <a:uLnTx/>
                <a:uFillTx/>
                <a:latin typeface="+mn-lt"/>
                <a:ea typeface="+mn-ea"/>
                <a:cs typeface="Calibri"/>
              </a:rPr>
              <a:t>All registered </a:t>
            </a:r>
            <a:br>
              <a:rPr kumimoji="0" lang="en-US" sz="2800" b="0" i="0" u="none" strike="noStrike" kern="1200" cap="none" spc="0" normalizeH="0" baseline="0" noProof="0" dirty="0" smtClean="0">
                <a:ln>
                  <a:noFill/>
                </a:ln>
                <a:effectLst/>
                <a:uLnTx/>
                <a:uFillTx/>
                <a:latin typeface="+mn-lt"/>
                <a:ea typeface="+mn-ea"/>
                <a:cs typeface="Calibri"/>
              </a:rPr>
            </a:br>
            <a:r>
              <a:rPr kumimoji="0" lang="en-US" sz="2800" b="0" i="0" u="none" strike="noStrike" kern="1200" cap="none" spc="0" normalizeH="0" baseline="0" noProof="0" dirty="0" smtClean="0">
                <a:ln>
                  <a:noFill/>
                </a:ln>
                <a:effectLst/>
                <a:uLnTx/>
                <a:uFillTx/>
                <a:latin typeface="+mn-lt"/>
                <a:ea typeface="+mn-ea"/>
                <a:cs typeface="Calibri"/>
              </a:rPr>
              <a:t>Girl Scouts can sell cookies if they have parental permission.</a:t>
            </a:r>
            <a:endParaRPr kumimoji="0" lang="en-US" sz="2800" b="0" i="0" u="none" strike="noStrike" kern="1200" cap="none" spc="0" normalizeH="0" baseline="0" noProof="0" dirty="0">
              <a:ln>
                <a:noFill/>
              </a:ln>
              <a:effectLst/>
              <a:uLnTx/>
              <a:uFillTx/>
              <a:latin typeface="+mn-lt"/>
              <a:ea typeface="+mn-ea"/>
              <a:cs typeface="Calibri"/>
            </a:endParaRPr>
          </a:p>
        </p:txBody>
      </p:sp>
      <p:pic>
        <p:nvPicPr>
          <p:cNvPr id="10" name="Picture 9" descr="D3_MASCOT15.png"/>
          <p:cNvPicPr>
            <a:picLocks noChangeAspect="1"/>
          </p:cNvPicPr>
          <p:nvPr/>
        </p:nvPicPr>
        <p:blipFill>
          <a:blip r:embed="rId4" cstate="print"/>
          <a:stretch>
            <a:fillRect/>
          </a:stretch>
        </p:blipFill>
        <p:spPr>
          <a:xfrm>
            <a:off x="3429000" y="1657350"/>
            <a:ext cx="1415883" cy="141588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0"/>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noAutofit/>
          </a:bodyPr>
          <a:lstStyle/>
          <a:p>
            <a:pPr eaLnBrk="1" hangingPunct="1"/>
            <a:r>
              <a:rPr lang="en-US" sz="2400" dirty="0" smtClean="0">
                <a:ea typeface="ＭＳ Ｐゴシック" pitchFamily="34" charset="-128"/>
              </a:rPr>
              <a:t>The Five Essential Skills</a:t>
            </a:r>
          </a:p>
        </p:txBody>
      </p:sp>
      <p:sp>
        <p:nvSpPr>
          <p:cNvPr id="3" name="Slide Number Placeholder 2"/>
          <p:cNvSpPr>
            <a:spLocks noGrp="1"/>
          </p:cNvSpPr>
          <p:nvPr>
            <p:ph type="sldNum" sz="quarter" idx="12"/>
          </p:nvPr>
        </p:nvSpPr>
        <p:spPr/>
        <p:txBody>
          <a:bodyPr/>
          <a:lstStyle/>
          <a:p>
            <a:fld id="{28E80654-E327-274E-B7D4-25398EE67A0A}" type="slidenum">
              <a:rPr lang="en-US" smtClean="0"/>
              <a:pPr/>
              <a:t>5</a:t>
            </a:fld>
            <a:endParaRPr lang="en-US"/>
          </a:p>
        </p:txBody>
      </p:sp>
      <p:pic>
        <p:nvPicPr>
          <p:cNvPr id="11" name="Content Placeholder 10" descr="business ethics.png"/>
          <p:cNvPicPr>
            <a:picLocks noGrp="1" noChangeAspect="1"/>
          </p:cNvPicPr>
          <p:nvPr>
            <p:ph idx="1"/>
          </p:nvPr>
        </p:nvPicPr>
        <p:blipFill>
          <a:blip r:embed="rId3" cstate="print"/>
          <a:stretch>
            <a:fillRect/>
          </a:stretch>
        </p:blipFill>
        <p:spPr>
          <a:xfrm>
            <a:off x="4035843" y="1078251"/>
            <a:ext cx="1341302" cy="1264899"/>
          </a:xfrm>
        </p:spPr>
      </p:pic>
      <p:pic>
        <p:nvPicPr>
          <p:cNvPr id="12" name="Picture 11" descr="decision making.png"/>
          <p:cNvPicPr>
            <a:picLocks noChangeAspect="1"/>
          </p:cNvPicPr>
          <p:nvPr/>
        </p:nvPicPr>
        <p:blipFill>
          <a:blip r:embed="rId4" cstate="print"/>
          <a:stretch>
            <a:fillRect/>
          </a:stretch>
        </p:blipFill>
        <p:spPr>
          <a:xfrm>
            <a:off x="3818299" y="3131488"/>
            <a:ext cx="1331926" cy="1019944"/>
          </a:xfrm>
          <a:prstGeom prst="rect">
            <a:avLst/>
          </a:prstGeom>
        </p:spPr>
      </p:pic>
      <p:pic>
        <p:nvPicPr>
          <p:cNvPr id="14" name="Picture 13" descr="goal setting.png"/>
          <p:cNvPicPr>
            <a:picLocks noChangeAspect="1"/>
          </p:cNvPicPr>
          <p:nvPr/>
        </p:nvPicPr>
        <p:blipFill>
          <a:blip r:embed="rId5" cstate="print"/>
          <a:stretch>
            <a:fillRect/>
          </a:stretch>
        </p:blipFill>
        <p:spPr>
          <a:xfrm>
            <a:off x="269874" y="1228626"/>
            <a:ext cx="1114524" cy="1114524"/>
          </a:xfrm>
          <a:prstGeom prst="rect">
            <a:avLst/>
          </a:prstGeom>
        </p:spPr>
      </p:pic>
      <p:pic>
        <p:nvPicPr>
          <p:cNvPr id="15" name="Picture 14" descr="money management.png"/>
          <p:cNvPicPr>
            <a:picLocks noChangeAspect="1"/>
          </p:cNvPicPr>
          <p:nvPr/>
        </p:nvPicPr>
        <p:blipFill>
          <a:blip r:embed="rId6" cstate="print"/>
          <a:stretch>
            <a:fillRect/>
          </a:stretch>
        </p:blipFill>
        <p:spPr>
          <a:xfrm>
            <a:off x="1384398" y="2637669"/>
            <a:ext cx="1249664" cy="987638"/>
          </a:xfrm>
          <a:prstGeom prst="rect">
            <a:avLst/>
          </a:prstGeom>
        </p:spPr>
      </p:pic>
      <p:pic>
        <p:nvPicPr>
          <p:cNvPr id="16" name="Picture 15" descr="people skills.png"/>
          <p:cNvPicPr>
            <a:picLocks noChangeAspect="1"/>
          </p:cNvPicPr>
          <p:nvPr/>
        </p:nvPicPr>
        <p:blipFill>
          <a:blip r:embed="rId7" cstate="print"/>
          <a:stretch>
            <a:fillRect/>
          </a:stretch>
        </p:blipFill>
        <p:spPr>
          <a:xfrm>
            <a:off x="6316589" y="2343150"/>
            <a:ext cx="1348428" cy="1066794"/>
          </a:xfrm>
          <a:prstGeom prst="rect">
            <a:avLst/>
          </a:prstGeom>
        </p:spPr>
      </p:pic>
      <p:sp>
        <p:nvSpPr>
          <p:cNvPr id="17" name="TextBox 16"/>
          <p:cNvSpPr txBox="1"/>
          <p:nvPr/>
        </p:nvSpPr>
        <p:spPr>
          <a:xfrm>
            <a:off x="1524000" y="1469877"/>
            <a:ext cx="2197002" cy="369332"/>
          </a:xfrm>
          <a:prstGeom prst="rect">
            <a:avLst/>
          </a:prstGeom>
          <a:noFill/>
        </p:spPr>
        <p:txBody>
          <a:bodyPr wrap="square" rtlCol="0">
            <a:spAutoFit/>
          </a:bodyPr>
          <a:lstStyle/>
          <a:p>
            <a:r>
              <a:rPr lang="en-US" dirty="0" smtClean="0">
                <a:effectLst/>
              </a:rPr>
              <a:t>Goal Setting</a:t>
            </a:r>
            <a:endParaRPr lang="en-US" dirty="0">
              <a:effectLst/>
            </a:endParaRPr>
          </a:p>
        </p:txBody>
      </p:sp>
      <p:sp>
        <p:nvSpPr>
          <p:cNvPr id="18" name="TextBox 17"/>
          <p:cNvSpPr txBox="1"/>
          <p:nvPr/>
        </p:nvSpPr>
        <p:spPr>
          <a:xfrm>
            <a:off x="5638800" y="1285211"/>
            <a:ext cx="2266950" cy="369332"/>
          </a:xfrm>
          <a:prstGeom prst="rect">
            <a:avLst/>
          </a:prstGeom>
          <a:noFill/>
        </p:spPr>
        <p:txBody>
          <a:bodyPr wrap="square" rtlCol="0">
            <a:spAutoFit/>
          </a:bodyPr>
          <a:lstStyle/>
          <a:p>
            <a:r>
              <a:rPr lang="en-US" dirty="0" smtClean="0">
                <a:effectLst/>
              </a:rPr>
              <a:t>Business Ethics</a:t>
            </a:r>
            <a:endParaRPr lang="en-US" dirty="0">
              <a:effectLst/>
            </a:endParaRPr>
          </a:p>
        </p:txBody>
      </p:sp>
      <p:sp>
        <p:nvSpPr>
          <p:cNvPr id="19" name="TextBox 18"/>
          <p:cNvSpPr txBox="1"/>
          <p:nvPr/>
        </p:nvSpPr>
        <p:spPr>
          <a:xfrm>
            <a:off x="547292" y="3660476"/>
            <a:ext cx="2438400" cy="369332"/>
          </a:xfrm>
          <a:prstGeom prst="rect">
            <a:avLst/>
          </a:prstGeom>
          <a:noFill/>
        </p:spPr>
        <p:txBody>
          <a:bodyPr wrap="square" rtlCol="0">
            <a:spAutoFit/>
          </a:bodyPr>
          <a:lstStyle/>
          <a:p>
            <a:r>
              <a:rPr lang="en-US" dirty="0" smtClean="0">
                <a:effectLst/>
              </a:rPr>
              <a:t>Money Management </a:t>
            </a:r>
            <a:endParaRPr lang="en-US" dirty="0">
              <a:effectLst/>
            </a:endParaRPr>
          </a:p>
        </p:txBody>
      </p:sp>
      <p:sp>
        <p:nvSpPr>
          <p:cNvPr id="20" name="TextBox 19"/>
          <p:cNvSpPr txBox="1"/>
          <p:nvPr/>
        </p:nvSpPr>
        <p:spPr>
          <a:xfrm>
            <a:off x="6270028" y="3497818"/>
            <a:ext cx="2233218" cy="369332"/>
          </a:xfrm>
          <a:prstGeom prst="rect">
            <a:avLst/>
          </a:prstGeom>
          <a:noFill/>
        </p:spPr>
        <p:txBody>
          <a:bodyPr wrap="square" rtlCol="0">
            <a:spAutoFit/>
          </a:bodyPr>
          <a:lstStyle/>
          <a:p>
            <a:r>
              <a:rPr lang="en-US" dirty="0" smtClean="0">
                <a:effectLst/>
              </a:rPr>
              <a:t>People Skills</a:t>
            </a:r>
            <a:endParaRPr lang="en-US" dirty="0">
              <a:effectLst/>
            </a:endParaRPr>
          </a:p>
        </p:txBody>
      </p:sp>
      <p:sp>
        <p:nvSpPr>
          <p:cNvPr id="21" name="TextBox 20"/>
          <p:cNvSpPr txBox="1"/>
          <p:nvPr/>
        </p:nvSpPr>
        <p:spPr>
          <a:xfrm>
            <a:off x="3810000" y="4215884"/>
            <a:ext cx="2600323" cy="369332"/>
          </a:xfrm>
          <a:prstGeom prst="rect">
            <a:avLst/>
          </a:prstGeom>
          <a:noFill/>
        </p:spPr>
        <p:txBody>
          <a:bodyPr wrap="square" rtlCol="0">
            <a:spAutoFit/>
          </a:bodyPr>
          <a:lstStyle/>
          <a:p>
            <a:r>
              <a:rPr lang="en-US" dirty="0" smtClean="0">
                <a:effectLst/>
              </a:rPr>
              <a:t>Decision Making </a:t>
            </a:r>
            <a:endParaRPr lang="en-US" dirty="0">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A Powerful Brand</a:t>
            </a:r>
            <a:endParaRPr lang="en-US" sz="2400" dirty="0"/>
          </a:p>
        </p:txBody>
      </p:sp>
      <p:sp>
        <p:nvSpPr>
          <p:cNvPr id="4" name="Slide Number Placeholder 3"/>
          <p:cNvSpPr>
            <a:spLocks noGrp="1"/>
          </p:cNvSpPr>
          <p:nvPr>
            <p:ph type="sldNum" sz="quarter" idx="12"/>
          </p:nvPr>
        </p:nvSpPr>
        <p:spPr/>
        <p:txBody>
          <a:bodyPr/>
          <a:lstStyle/>
          <a:p>
            <a:fld id="{41D270BC-2063-9F4E-AA9E-665FD4D2882B}" type="slidenum">
              <a:rPr lang="en-US" smtClean="0"/>
              <a:pPr/>
              <a:t>6</a:t>
            </a:fld>
            <a:endParaRPr lang="en-US" dirty="0"/>
          </a:p>
        </p:txBody>
      </p:sp>
      <p:graphicFrame>
        <p:nvGraphicFramePr>
          <p:cNvPr id="104450" name="Chart 2"/>
          <p:cNvGraphicFramePr>
            <a:graphicFrameLocks noGrp="1"/>
          </p:cNvGraphicFramePr>
          <p:nvPr>
            <p:ph idx="1"/>
            <p:extLst/>
          </p:nvPr>
        </p:nvGraphicFramePr>
        <p:xfrm>
          <a:off x="117475" y="496888"/>
          <a:ext cx="8715375" cy="4284662"/>
        </p:xfrm>
        <a:graphic>
          <a:graphicData uri="http://schemas.openxmlformats.org/presentationml/2006/ole">
            <mc:AlternateContent xmlns:mc="http://schemas.openxmlformats.org/markup-compatibility/2006">
              <mc:Choice xmlns:v="urn:schemas-microsoft-com:vml" Requires="v">
                <p:oleObj spid="_x0000_s161800" name="Worksheet" r:id="rId5" imgW="9572743" imgH="4705369" progId="Excel.Sheet.8">
                  <p:embed/>
                </p:oleObj>
              </mc:Choice>
              <mc:Fallback>
                <p:oleObj name="Worksheet" r:id="rId5" imgW="9572743" imgH="4705369" progId="Excel.Sheet.8">
                  <p:embed/>
                  <p:pic>
                    <p:nvPicPr>
                      <p:cNvPr id="0" name=""/>
                      <p:cNvPicPr>
                        <a:picLocks noChangeArrowheads="1"/>
                      </p:cNvPicPr>
                      <p:nvPr/>
                    </p:nvPicPr>
                    <p:blipFill>
                      <a:blip r:embed="rId6"/>
                      <a:srcRect/>
                      <a:stretch>
                        <a:fillRect/>
                      </a:stretch>
                    </p:blipFill>
                    <p:spPr bwMode="auto">
                      <a:xfrm>
                        <a:off x="117475" y="496888"/>
                        <a:ext cx="8715375" cy="4284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2971800" y="1115928"/>
            <a:ext cx="2514600" cy="1455821"/>
          </a:xfrm>
          <a:prstGeom prst="rect">
            <a:avLst/>
          </a:prstGeom>
          <a:noFill/>
        </p:spPr>
        <p:txBody>
          <a:bodyPr wrap="none">
            <a:prstTxWarp prst="textCascadeUp">
              <a:avLst/>
            </a:prstTxWarp>
            <a:spAutoFit/>
          </a:bodyPr>
          <a:lstStyle/>
          <a:p>
            <a:pPr algn="ctr" eaLnBrk="1" fontAlgn="auto" hangingPunct="1">
              <a:spcBef>
                <a:spcPts val="0"/>
              </a:spcBef>
              <a:spcAft>
                <a:spcPts val="0"/>
              </a:spcAft>
              <a:defRPr/>
            </a:pPr>
            <a:r>
              <a:rPr lang="en-US" sz="6000" b="1" dirty="0">
                <a:ln w="19050">
                  <a:solidFill>
                    <a:schemeClr val="tx2">
                      <a:tint val="1000"/>
                    </a:schemeClr>
                  </a:solidFill>
                  <a:prstDash val="solid"/>
                </a:ln>
                <a:solidFill>
                  <a:srgbClr val="008B4F"/>
                </a:solidFill>
                <a:effectLst>
                  <a:outerShdw blurRad="50000" dist="50800" dir="7500000" algn="tl">
                    <a:srgbClr val="000000">
                      <a:shade val="5000"/>
                      <a:alpha val="35000"/>
                    </a:srgbClr>
                  </a:outerShdw>
                </a:effectLst>
                <a:latin typeface="Century Gothic" pitchFamily="34" charset="0"/>
              </a:rPr>
              <a:t>$</a:t>
            </a:r>
            <a:r>
              <a:rPr lang="en-US" sz="6000" b="1" dirty="0" smtClean="0">
                <a:ln w="19050">
                  <a:solidFill>
                    <a:schemeClr val="tx2">
                      <a:tint val="1000"/>
                    </a:schemeClr>
                  </a:solidFill>
                  <a:prstDash val="solid"/>
                </a:ln>
                <a:solidFill>
                  <a:srgbClr val="008B4F"/>
                </a:solidFill>
                <a:effectLst>
                  <a:outerShdw blurRad="50000" dist="50800" dir="7500000" algn="tl">
                    <a:srgbClr val="000000">
                      <a:shade val="5000"/>
                      <a:alpha val="35000"/>
                    </a:srgbClr>
                  </a:outerShdw>
                </a:effectLst>
                <a:latin typeface="Century Gothic" pitchFamily="34" charset="0"/>
              </a:rPr>
              <a:t>777MM</a:t>
            </a:r>
            <a:endParaRPr lang="en-US" sz="6000" b="1" dirty="0">
              <a:ln w="19050">
                <a:solidFill>
                  <a:schemeClr val="tx2">
                    <a:tint val="1000"/>
                  </a:schemeClr>
                </a:solidFill>
                <a:prstDash val="solid"/>
              </a:ln>
              <a:solidFill>
                <a:srgbClr val="008B4F"/>
              </a:solidFill>
              <a:effectLst>
                <a:outerShdw blurRad="50000" dist="50800" dir="7500000" algn="tl">
                  <a:srgbClr val="000000">
                    <a:shade val="5000"/>
                    <a:alpha val="35000"/>
                  </a:srgbClr>
                </a:outerShdw>
              </a:effectLst>
              <a:latin typeface="Century Gothic" pitchFamily="34" charset="0"/>
            </a:endParaRPr>
          </a:p>
        </p:txBody>
      </p:sp>
    </p:spTree>
    <p:extLst>
      <p:ext uri="{BB962C8B-B14F-4D97-AF65-F5344CB8AC3E}">
        <p14:creationId xmlns:p14="http://schemas.microsoft.com/office/powerpoint/2010/main" val="40096032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When Does the Sale Start?</a:t>
            </a:r>
            <a:endParaRPr lang="en-US" sz="2400" dirty="0"/>
          </a:p>
        </p:txBody>
      </p:sp>
      <p:sp>
        <p:nvSpPr>
          <p:cNvPr id="4" name="Slide Number Placeholder 3"/>
          <p:cNvSpPr>
            <a:spLocks noGrp="1"/>
          </p:cNvSpPr>
          <p:nvPr>
            <p:ph type="sldNum" sz="quarter" idx="12"/>
          </p:nvPr>
        </p:nvSpPr>
        <p:spPr/>
        <p:txBody>
          <a:bodyPr/>
          <a:lstStyle/>
          <a:p>
            <a:fld id="{41D270BC-2063-9F4E-AA9E-665FD4D2882B}" type="slidenum">
              <a:rPr lang="en-US" smtClean="0"/>
              <a:pPr/>
              <a:t>7</a:t>
            </a:fld>
            <a:endParaRPr lang="en-US" dirty="0"/>
          </a:p>
        </p:txBody>
      </p:sp>
      <p:sp>
        <p:nvSpPr>
          <p:cNvPr id="6" name="TextBox 2"/>
          <p:cNvSpPr txBox="1">
            <a:spLocks noChangeArrowheads="1"/>
          </p:cNvSpPr>
          <p:nvPr/>
        </p:nvSpPr>
        <p:spPr bwMode="auto">
          <a:xfrm>
            <a:off x="5181600" y="1676400"/>
            <a:ext cx="3581400" cy="2431435"/>
          </a:xfrm>
          <a:prstGeom prst="rect">
            <a:avLst/>
          </a:prstGeom>
          <a:noFill/>
          <a:ln w="9525">
            <a:noFill/>
            <a:miter lim="800000"/>
            <a:headEnd/>
            <a:tailEnd/>
          </a:ln>
        </p:spPr>
        <p:txBody>
          <a:bodyPr>
            <a:spAutoFit/>
          </a:bodyPr>
          <a:lstStyle/>
          <a:p>
            <a:pPr algn="ctr" eaLnBrk="1" hangingPunct="1"/>
            <a:r>
              <a:rPr lang="en-US" sz="2800" dirty="0" smtClean="0">
                <a:solidFill>
                  <a:srgbClr val="404040"/>
                </a:solidFill>
                <a:effectLst/>
                <a:latin typeface="Calibri" pitchFamily="34" charset="0"/>
              </a:rPr>
              <a:t>December 19, 2015</a:t>
            </a:r>
          </a:p>
          <a:p>
            <a:pPr algn="ctr" eaLnBrk="1" hangingPunct="1"/>
            <a:endParaRPr lang="en-US" sz="2800" dirty="0" smtClean="0">
              <a:solidFill>
                <a:srgbClr val="404040"/>
              </a:solidFill>
              <a:effectLst/>
              <a:latin typeface="Calibri" pitchFamily="34" charset="0"/>
            </a:endParaRPr>
          </a:p>
          <a:p>
            <a:pPr algn="ctr" eaLnBrk="1" hangingPunct="1"/>
            <a:r>
              <a:rPr lang="en-US" sz="2400" dirty="0" smtClean="0">
                <a:solidFill>
                  <a:srgbClr val="404040"/>
                </a:solidFill>
                <a:effectLst/>
                <a:latin typeface="Calibri" pitchFamily="34" charset="0"/>
              </a:rPr>
              <a:t>(All girls whether in Order Taking or Direct Sale Troops may begin taking orders on this date!)</a:t>
            </a:r>
            <a:endParaRPr lang="en-US" sz="2400" dirty="0">
              <a:solidFill>
                <a:srgbClr val="404040"/>
              </a:solidFill>
              <a:effectLst/>
              <a:latin typeface="Calibri" pitchFamily="34" charset="0"/>
            </a:endParaRPr>
          </a:p>
        </p:txBody>
      </p:sp>
      <p:pic>
        <p:nvPicPr>
          <p:cNvPr id="8" name="Content Placeholder 7" descr="D3_MASCOT13.png"/>
          <p:cNvPicPr>
            <a:picLocks noGrp="1" noChangeAspect="1"/>
          </p:cNvPicPr>
          <p:nvPr>
            <p:ph idx="1"/>
          </p:nvPr>
        </p:nvPicPr>
        <p:blipFill>
          <a:blip r:embed="rId3" cstate="print"/>
          <a:stretch>
            <a:fillRect/>
          </a:stretch>
        </p:blipFill>
        <p:spPr>
          <a:xfrm>
            <a:off x="712570" y="2085858"/>
            <a:ext cx="3021230" cy="2508367"/>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Important Dates</a:t>
            </a:r>
            <a:endParaRPr lang="en-US" sz="2400" dirty="0"/>
          </a:p>
        </p:txBody>
      </p:sp>
      <p:sp>
        <p:nvSpPr>
          <p:cNvPr id="4" name="Slide Number Placeholder 3"/>
          <p:cNvSpPr>
            <a:spLocks noGrp="1"/>
          </p:cNvSpPr>
          <p:nvPr>
            <p:ph type="sldNum" sz="quarter" idx="12"/>
          </p:nvPr>
        </p:nvSpPr>
        <p:spPr/>
        <p:txBody>
          <a:bodyPr/>
          <a:lstStyle/>
          <a:p>
            <a:fld id="{41D270BC-2063-9F4E-AA9E-665FD4D2882B}" type="slidenum">
              <a:rPr lang="en-US" smtClean="0"/>
              <a:pPr/>
              <a:t>8</a:t>
            </a:fld>
            <a:endParaRPr lang="en-US" dirty="0"/>
          </a:p>
        </p:txBody>
      </p:sp>
      <p:sp>
        <p:nvSpPr>
          <p:cNvPr id="5" name="Content Placeholder 4"/>
          <p:cNvSpPr txBox="1">
            <a:spLocks noGrp="1"/>
          </p:cNvSpPr>
          <p:nvPr>
            <p:ph idx="1"/>
          </p:nvPr>
        </p:nvSpPr>
        <p:spPr>
          <a:prstGeom prst="rect">
            <a:avLst/>
          </a:prstGeom>
          <a:noFill/>
        </p:spPr>
        <p:txBody>
          <a:bodyPr wrap="none"/>
          <a:lstStyle/>
          <a:p>
            <a:pPr eaLnBrk="1" fontAlgn="auto" hangingPunct="1">
              <a:lnSpc>
                <a:spcPct val="150000"/>
              </a:lnSpc>
              <a:spcBef>
                <a:spcPts val="0"/>
              </a:spcBef>
              <a:spcAft>
                <a:spcPts val="0"/>
              </a:spcAft>
              <a:buNone/>
              <a:defRPr/>
            </a:pPr>
            <a:r>
              <a:rPr lang="en-US" sz="2400" b="1" dirty="0" smtClean="0">
                <a:solidFill>
                  <a:schemeClr val="tx1">
                    <a:lumMod val="75000"/>
                    <a:lumOff val="25000"/>
                  </a:schemeClr>
                </a:solidFill>
                <a:ea typeface="+mn-ea"/>
              </a:rPr>
              <a:t>	Girls </a:t>
            </a:r>
            <a:r>
              <a:rPr lang="en-US" sz="2400" b="1" dirty="0">
                <a:solidFill>
                  <a:schemeClr val="tx1">
                    <a:lumMod val="75000"/>
                    <a:lumOff val="25000"/>
                  </a:schemeClr>
                </a:solidFill>
                <a:ea typeface="+mn-ea"/>
              </a:rPr>
              <a:t>Take </a:t>
            </a:r>
            <a:r>
              <a:rPr lang="en-US" sz="2400" b="1" dirty="0" smtClean="0">
                <a:solidFill>
                  <a:schemeClr val="tx1">
                    <a:lumMod val="75000"/>
                    <a:lumOff val="25000"/>
                  </a:schemeClr>
                </a:solidFill>
                <a:ea typeface="+mn-ea"/>
              </a:rPr>
              <a:t>Initial Orders</a:t>
            </a:r>
            <a:endParaRPr lang="en-US" sz="2400" b="1" dirty="0">
              <a:solidFill>
                <a:schemeClr val="tx1">
                  <a:lumMod val="75000"/>
                  <a:lumOff val="25000"/>
                </a:schemeClr>
              </a:solidFill>
              <a:ea typeface="+mn-ea"/>
            </a:endParaRPr>
          </a:p>
          <a:p>
            <a:pPr eaLnBrk="1" fontAlgn="auto" hangingPunct="1">
              <a:lnSpc>
                <a:spcPct val="150000"/>
              </a:lnSpc>
              <a:spcBef>
                <a:spcPts val="0"/>
              </a:spcBef>
              <a:spcAft>
                <a:spcPts val="0"/>
              </a:spcAft>
              <a:buNone/>
              <a:defRPr/>
            </a:pPr>
            <a:r>
              <a:rPr lang="en-US" sz="2400" b="1" dirty="0" smtClean="0">
                <a:solidFill>
                  <a:schemeClr val="tx1">
                    <a:lumMod val="75000"/>
                    <a:lumOff val="25000"/>
                  </a:schemeClr>
                </a:solidFill>
                <a:ea typeface="+mn-ea"/>
              </a:rPr>
              <a:t>	Girls </a:t>
            </a:r>
            <a:r>
              <a:rPr lang="en-US" sz="2400" b="1" dirty="0">
                <a:solidFill>
                  <a:schemeClr val="tx1">
                    <a:lumMod val="75000"/>
                    <a:lumOff val="25000"/>
                  </a:schemeClr>
                </a:solidFill>
                <a:ea typeface="+mn-ea"/>
              </a:rPr>
              <a:t>Deliver Cookies</a:t>
            </a:r>
            <a:br>
              <a:rPr lang="en-US" sz="2400" b="1" dirty="0">
                <a:solidFill>
                  <a:schemeClr val="tx1">
                    <a:lumMod val="75000"/>
                    <a:lumOff val="25000"/>
                  </a:schemeClr>
                </a:solidFill>
                <a:ea typeface="+mn-ea"/>
              </a:rPr>
            </a:br>
            <a:r>
              <a:rPr lang="en-US" sz="2400" b="1" dirty="0">
                <a:solidFill>
                  <a:schemeClr val="tx1">
                    <a:lumMod val="75000"/>
                    <a:lumOff val="25000"/>
                  </a:schemeClr>
                </a:solidFill>
                <a:ea typeface="+mn-ea"/>
              </a:rPr>
              <a:t>Cookie </a:t>
            </a:r>
            <a:r>
              <a:rPr lang="en-US" sz="2400" b="1" dirty="0" smtClean="0">
                <a:solidFill>
                  <a:schemeClr val="tx1">
                    <a:lumMod val="75000"/>
                    <a:lumOff val="25000"/>
                  </a:schemeClr>
                </a:solidFill>
                <a:ea typeface="+mn-ea"/>
              </a:rPr>
              <a:t>Booths</a:t>
            </a:r>
            <a:r>
              <a:rPr lang="en-US" sz="2400" b="1" dirty="0">
                <a:solidFill>
                  <a:schemeClr val="tx1">
                    <a:lumMod val="75000"/>
                    <a:lumOff val="25000"/>
                  </a:schemeClr>
                </a:solidFill>
                <a:ea typeface="+mn-ea"/>
              </a:rPr>
              <a:t/>
            </a:r>
            <a:br>
              <a:rPr lang="en-US" sz="2400" b="1" dirty="0">
                <a:solidFill>
                  <a:schemeClr val="tx1">
                    <a:lumMod val="75000"/>
                    <a:lumOff val="25000"/>
                  </a:schemeClr>
                </a:solidFill>
                <a:ea typeface="+mn-ea"/>
              </a:rPr>
            </a:br>
            <a:r>
              <a:rPr lang="en-US" sz="2400" b="1" dirty="0" smtClean="0">
                <a:solidFill>
                  <a:schemeClr val="tx1">
                    <a:lumMod val="75000"/>
                    <a:lumOff val="25000"/>
                  </a:schemeClr>
                </a:solidFill>
                <a:ea typeface="+mn-ea"/>
              </a:rPr>
              <a:t>Recognitions Orders </a:t>
            </a:r>
          </a:p>
          <a:p>
            <a:pPr eaLnBrk="1" fontAlgn="auto" hangingPunct="1">
              <a:lnSpc>
                <a:spcPct val="150000"/>
              </a:lnSpc>
              <a:spcBef>
                <a:spcPts val="0"/>
              </a:spcBef>
              <a:spcAft>
                <a:spcPts val="0"/>
              </a:spcAft>
              <a:buNone/>
              <a:defRPr/>
            </a:pPr>
            <a:r>
              <a:rPr lang="en-US" sz="2400" b="1" dirty="0">
                <a:solidFill>
                  <a:schemeClr val="tx1">
                    <a:lumMod val="75000"/>
                    <a:lumOff val="25000"/>
                  </a:schemeClr>
                </a:solidFill>
              </a:rPr>
              <a:t>	</a:t>
            </a:r>
            <a:r>
              <a:rPr lang="en-US" sz="2400" b="1" dirty="0" smtClean="0">
                <a:solidFill>
                  <a:schemeClr val="tx1">
                    <a:lumMod val="75000"/>
                    <a:lumOff val="25000"/>
                  </a:schemeClr>
                </a:solidFill>
              </a:rPr>
              <a:t>Cookie Credit Transfers</a:t>
            </a:r>
            <a:r>
              <a:rPr lang="en-US" sz="2400" b="1" dirty="0">
                <a:solidFill>
                  <a:schemeClr val="tx1">
                    <a:lumMod val="75000"/>
                    <a:lumOff val="25000"/>
                  </a:schemeClr>
                </a:solidFill>
                <a:ea typeface="+mn-ea"/>
              </a:rPr>
              <a:t/>
            </a:r>
            <a:br>
              <a:rPr lang="en-US" sz="2400" b="1" dirty="0">
                <a:solidFill>
                  <a:schemeClr val="tx1">
                    <a:lumMod val="75000"/>
                    <a:lumOff val="25000"/>
                  </a:schemeClr>
                </a:solidFill>
                <a:ea typeface="+mn-ea"/>
              </a:rPr>
            </a:br>
            <a:r>
              <a:rPr lang="en-US" sz="2400" b="1" dirty="0">
                <a:solidFill>
                  <a:schemeClr val="tx1">
                    <a:lumMod val="75000"/>
                    <a:lumOff val="25000"/>
                  </a:schemeClr>
                </a:solidFill>
                <a:ea typeface="+mn-ea"/>
              </a:rPr>
              <a:t>Celebrate</a:t>
            </a:r>
          </a:p>
          <a:p>
            <a:pPr eaLnBrk="1" fontAlgn="auto" hangingPunct="1">
              <a:lnSpc>
                <a:spcPct val="150000"/>
              </a:lnSpc>
              <a:spcBef>
                <a:spcPts val="0"/>
              </a:spcBef>
              <a:spcAft>
                <a:spcPts val="0"/>
              </a:spcAft>
              <a:defRPr/>
            </a:pPr>
            <a:endParaRPr lang="en-US" sz="2400" b="1" dirty="0">
              <a:solidFill>
                <a:schemeClr val="tx1">
                  <a:lumMod val="75000"/>
                  <a:lumOff val="25000"/>
                </a:schemeClr>
              </a:solidFill>
              <a:ea typeface="+mn-ea"/>
            </a:endParaRPr>
          </a:p>
        </p:txBody>
      </p:sp>
      <p:sp>
        <p:nvSpPr>
          <p:cNvPr id="6" name="TextBox 5"/>
          <p:cNvSpPr txBox="1"/>
          <p:nvPr/>
        </p:nvSpPr>
        <p:spPr>
          <a:xfrm>
            <a:off x="4038600" y="1200150"/>
            <a:ext cx="4191000" cy="3886200"/>
          </a:xfrm>
          <a:prstGeom prst="rect">
            <a:avLst/>
          </a:prstGeom>
          <a:noFill/>
        </p:spPr>
        <p:txBody>
          <a:bodyPr wrap="none"/>
          <a:lstStyle/>
          <a:p>
            <a:pPr eaLnBrk="1" fontAlgn="auto" hangingPunct="1">
              <a:lnSpc>
                <a:spcPct val="150000"/>
              </a:lnSpc>
              <a:spcBef>
                <a:spcPts val="0"/>
              </a:spcBef>
              <a:spcAft>
                <a:spcPts val="0"/>
              </a:spcAft>
              <a:defRPr/>
            </a:pPr>
            <a:r>
              <a:rPr lang="en-US" sz="2400" dirty="0" smtClean="0">
                <a:solidFill>
                  <a:schemeClr val="tx1">
                    <a:lumMod val="75000"/>
                    <a:lumOff val="25000"/>
                  </a:schemeClr>
                </a:solidFill>
                <a:effectLst/>
                <a:latin typeface="+mn-lt"/>
                <a:ea typeface="+mn-ea"/>
              </a:rPr>
              <a:t>December 19, 2015 to January 14, 2016</a:t>
            </a:r>
            <a:endParaRPr lang="en-US" sz="2400" dirty="0">
              <a:solidFill>
                <a:schemeClr val="tx1">
                  <a:lumMod val="75000"/>
                  <a:lumOff val="25000"/>
                </a:schemeClr>
              </a:solidFill>
              <a:effectLst/>
              <a:latin typeface="+mn-lt"/>
              <a:ea typeface="+mn-ea"/>
            </a:endParaRPr>
          </a:p>
          <a:p>
            <a:pPr eaLnBrk="1" fontAlgn="auto" hangingPunct="1">
              <a:lnSpc>
                <a:spcPct val="150000"/>
              </a:lnSpc>
              <a:spcBef>
                <a:spcPts val="0"/>
              </a:spcBef>
              <a:spcAft>
                <a:spcPts val="0"/>
              </a:spcAft>
              <a:defRPr/>
            </a:pPr>
            <a:r>
              <a:rPr lang="en-US" sz="2400" dirty="0" smtClean="0">
                <a:solidFill>
                  <a:schemeClr val="tx1">
                    <a:lumMod val="75000"/>
                    <a:lumOff val="25000"/>
                  </a:schemeClr>
                </a:solidFill>
                <a:effectLst/>
                <a:latin typeface="+mn-lt"/>
                <a:ea typeface="+mn-ea"/>
              </a:rPr>
              <a:t>January 16 – March 27 </a:t>
            </a:r>
          </a:p>
          <a:p>
            <a:pPr eaLnBrk="1" fontAlgn="auto" hangingPunct="1">
              <a:lnSpc>
                <a:spcPct val="150000"/>
              </a:lnSpc>
              <a:spcBef>
                <a:spcPts val="0"/>
              </a:spcBef>
              <a:spcAft>
                <a:spcPts val="0"/>
              </a:spcAft>
              <a:defRPr/>
            </a:pPr>
            <a:r>
              <a:rPr lang="en-US" sz="2400" dirty="0" smtClean="0">
                <a:solidFill>
                  <a:schemeClr val="tx1">
                    <a:lumMod val="75000"/>
                    <a:lumOff val="25000"/>
                  </a:schemeClr>
                </a:solidFill>
                <a:effectLst/>
                <a:latin typeface="+mn-lt"/>
                <a:ea typeface="+mn-ea"/>
              </a:rPr>
              <a:t>January – March </a:t>
            </a:r>
          </a:p>
          <a:p>
            <a:pPr eaLnBrk="1" fontAlgn="auto" hangingPunct="1">
              <a:lnSpc>
                <a:spcPct val="150000"/>
              </a:lnSpc>
              <a:spcBef>
                <a:spcPts val="0"/>
              </a:spcBef>
              <a:spcAft>
                <a:spcPts val="0"/>
              </a:spcAft>
              <a:defRPr/>
            </a:pPr>
            <a:r>
              <a:rPr lang="en-US" sz="2400" dirty="0" smtClean="0">
                <a:solidFill>
                  <a:schemeClr val="tx1">
                    <a:lumMod val="75000"/>
                    <a:lumOff val="25000"/>
                  </a:schemeClr>
                </a:solidFill>
                <a:effectLst/>
                <a:latin typeface="+mn-lt"/>
                <a:ea typeface="+mn-ea"/>
              </a:rPr>
              <a:t>In SNAP+ by March 29</a:t>
            </a:r>
            <a:endParaRPr lang="en-US" sz="2400" dirty="0">
              <a:solidFill>
                <a:schemeClr val="tx1">
                  <a:lumMod val="75000"/>
                  <a:lumOff val="25000"/>
                </a:schemeClr>
              </a:solidFill>
              <a:effectLst/>
              <a:latin typeface="+mn-lt"/>
              <a:ea typeface="+mn-ea"/>
            </a:endParaRPr>
          </a:p>
          <a:p>
            <a:pPr eaLnBrk="1" fontAlgn="auto" hangingPunct="1">
              <a:lnSpc>
                <a:spcPct val="150000"/>
              </a:lnSpc>
              <a:spcBef>
                <a:spcPts val="0"/>
              </a:spcBef>
              <a:spcAft>
                <a:spcPts val="0"/>
              </a:spcAft>
              <a:defRPr/>
            </a:pPr>
            <a:r>
              <a:rPr lang="en-US" sz="2400" dirty="0" smtClean="0">
                <a:solidFill>
                  <a:schemeClr val="tx1">
                    <a:lumMod val="75000"/>
                    <a:lumOff val="25000"/>
                  </a:schemeClr>
                </a:solidFill>
                <a:effectLst/>
                <a:latin typeface="+mn-lt"/>
              </a:rPr>
              <a:t>Due by April 22</a:t>
            </a:r>
            <a:endParaRPr lang="en-US" sz="2400" dirty="0">
              <a:solidFill>
                <a:schemeClr val="tx1">
                  <a:lumMod val="75000"/>
                  <a:lumOff val="25000"/>
                </a:schemeClr>
              </a:solidFill>
              <a:effectLst/>
              <a:latin typeface="+mn-lt"/>
              <a:ea typeface="+mn-ea"/>
            </a:endParaRPr>
          </a:p>
          <a:p>
            <a:pPr eaLnBrk="1" fontAlgn="auto" hangingPunct="1">
              <a:lnSpc>
                <a:spcPct val="150000"/>
              </a:lnSpc>
              <a:spcBef>
                <a:spcPts val="0"/>
              </a:spcBef>
              <a:spcAft>
                <a:spcPts val="0"/>
              </a:spcAft>
              <a:defRPr/>
            </a:pPr>
            <a:r>
              <a:rPr lang="en-US" sz="2400" dirty="0" smtClean="0">
                <a:solidFill>
                  <a:schemeClr val="tx1">
                    <a:lumMod val="75000"/>
                    <a:lumOff val="25000"/>
                  </a:schemeClr>
                </a:solidFill>
                <a:effectLst/>
                <a:latin typeface="+mn-lt"/>
                <a:ea typeface="+mn-ea"/>
              </a:rPr>
              <a:t>May 2016</a:t>
            </a:r>
            <a:endParaRPr lang="en-US" sz="2400" dirty="0">
              <a:solidFill>
                <a:schemeClr val="tx1">
                  <a:lumMod val="75000"/>
                  <a:lumOff val="25000"/>
                </a:schemeClr>
              </a:solidFill>
              <a:effectLst/>
              <a:latin typeface="+mn-lt"/>
              <a:ea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Our Recognition Program</a:t>
            </a:r>
            <a:endParaRPr lang="en-US" sz="2400" dirty="0"/>
          </a:p>
        </p:txBody>
      </p:sp>
      <p:sp>
        <p:nvSpPr>
          <p:cNvPr id="4" name="Slide Number Placeholder 3"/>
          <p:cNvSpPr>
            <a:spLocks noGrp="1"/>
          </p:cNvSpPr>
          <p:nvPr>
            <p:ph type="sldNum" sz="quarter" idx="12"/>
          </p:nvPr>
        </p:nvSpPr>
        <p:spPr/>
        <p:txBody>
          <a:bodyPr/>
          <a:lstStyle/>
          <a:p>
            <a:fld id="{41D270BC-2063-9F4E-AA9E-665FD4D2882B}" type="slidenum">
              <a:rPr lang="en-US" smtClean="0"/>
              <a:pPr/>
              <a:t>9</a:t>
            </a:fld>
            <a:endParaRPr lang="en-US" dirty="0"/>
          </a:p>
        </p:txBody>
      </p:sp>
      <p:pic>
        <p:nvPicPr>
          <p:cNvPr id="3" name="Picture 2"/>
          <p:cNvPicPr>
            <a:picLocks noChangeAspect="1"/>
          </p:cNvPicPr>
          <p:nvPr/>
        </p:nvPicPr>
        <p:blipFill>
          <a:blip r:embed="rId3"/>
          <a:stretch>
            <a:fillRect/>
          </a:stretch>
        </p:blipFill>
        <p:spPr>
          <a:xfrm>
            <a:off x="3657600" y="744446"/>
            <a:ext cx="3488523" cy="429745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lean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green bo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ack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imple Textur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extur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Header Tex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Header Typ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11949</TotalTime>
  <Words>3091</Words>
  <Application>Microsoft Office PowerPoint</Application>
  <PresentationFormat>On-screen Show (16:9)</PresentationFormat>
  <Paragraphs>319</Paragraphs>
  <Slides>36</Slides>
  <Notes>28</Notes>
  <HiddenSlides>0</HiddenSlides>
  <MMClips>0</MMClips>
  <ScaleCrop>false</ScaleCrop>
  <HeadingPairs>
    <vt:vector size="8" baseType="variant">
      <vt:variant>
        <vt:lpstr>Fonts Used</vt:lpstr>
      </vt:variant>
      <vt:variant>
        <vt:i4>10</vt:i4>
      </vt:variant>
      <vt:variant>
        <vt:lpstr>Theme</vt:lpstr>
      </vt:variant>
      <vt:variant>
        <vt:i4>11</vt:i4>
      </vt:variant>
      <vt:variant>
        <vt:lpstr>Embedded OLE Servers</vt:lpstr>
      </vt:variant>
      <vt:variant>
        <vt:i4>1</vt:i4>
      </vt:variant>
      <vt:variant>
        <vt:lpstr>Slide Titles</vt:lpstr>
      </vt:variant>
      <vt:variant>
        <vt:i4>36</vt:i4>
      </vt:variant>
    </vt:vector>
  </HeadingPairs>
  <TitlesOfParts>
    <vt:vector size="58" baseType="lpstr">
      <vt:lpstr>ＭＳ Ｐゴシック</vt:lpstr>
      <vt:lpstr>Arial</vt:lpstr>
      <vt:lpstr>Arial Black</vt:lpstr>
      <vt:lpstr>Calibri</vt:lpstr>
      <vt:lpstr>Century Gothic</vt:lpstr>
      <vt:lpstr>Gill Sans</vt:lpstr>
      <vt:lpstr>Omnes Semibold</vt:lpstr>
      <vt:lpstr>Tahoma</vt:lpstr>
      <vt:lpstr>ヒラギノ角ゴ Pro W3</vt:lpstr>
      <vt:lpstr>ヒラギノ角ゴ ProN W6</vt:lpstr>
      <vt:lpstr>Family Feud Master</vt:lpstr>
      <vt:lpstr>1_Custom Design</vt:lpstr>
      <vt:lpstr>Custom Design</vt:lpstr>
      <vt:lpstr>Cover</vt:lpstr>
      <vt:lpstr>Back Cover</vt:lpstr>
      <vt:lpstr>Simple Texture Page</vt:lpstr>
      <vt:lpstr>Texture Page</vt:lpstr>
      <vt:lpstr>Header Texture</vt:lpstr>
      <vt:lpstr>Header Type</vt:lpstr>
      <vt:lpstr>Clean Page</vt:lpstr>
      <vt:lpstr>green board</vt:lpstr>
      <vt:lpstr>Worksheet</vt:lpstr>
      <vt:lpstr>PowerPoint Presentation</vt:lpstr>
      <vt:lpstr>PowerPoint Presentation</vt:lpstr>
      <vt:lpstr>PowerPoint Presentation</vt:lpstr>
      <vt:lpstr>Who Can Sell Girl Scout Cookies?</vt:lpstr>
      <vt:lpstr>The Five Essential Skills</vt:lpstr>
      <vt:lpstr>A Powerful Brand</vt:lpstr>
      <vt:lpstr>When Does the Sale Start?</vt:lpstr>
      <vt:lpstr>Important Dates</vt:lpstr>
      <vt:lpstr>Our Recognition Program</vt:lpstr>
      <vt:lpstr>What Can We Earn?</vt:lpstr>
      <vt:lpstr>Our Council’s Goal!</vt:lpstr>
      <vt:lpstr>PowerPoint Presentation</vt:lpstr>
      <vt:lpstr>How do we sell cookies?</vt:lpstr>
      <vt:lpstr>Cookie Sale Resources </vt:lpstr>
      <vt:lpstr>Cookie Order Card </vt:lpstr>
      <vt:lpstr>Mini Order Card – For on the go ordering!</vt:lpstr>
      <vt:lpstr>Volunteer Magazine </vt:lpstr>
      <vt:lpstr>Booth Identifier </vt:lpstr>
      <vt:lpstr>Resources on our Baker’s websites:</vt:lpstr>
      <vt:lpstr>Marketing Materials and Graphics Available </vt:lpstr>
      <vt:lpstr>Social Media</vt:lpstr>
      <vt:lpstr>Lemonades 10th Birthday! </vt:lpstr>
      <vt:lpstr>PowerPoint Presentation</vt:lpstr>
      <vt:lpstr>COCO Suite</vt:lpstr>
      <vt:lpstr>COCO Cookie Command</vt:lpstr>
      <vt:lpstr>IMPROVED COCO ACCOUNTS FOR GIRLS</vt:lpstr>
      <vt:lpstr>COCO for the Community </vt:lpstr>
      <vt:lpstr>Mobile Cookie App for Girls</vt:lpstr>
      <vt:lpstr>Direct Shipment of Girl Scout Cookies to Customers</vt:lpstr>
      <vt:lpstr>PowerPoint Presentation</vt:lpstr>
      <vt:lpstr>PowerPoint Presentation</vt:lpstr>
      <vt:lpstr>PowerPoint Presentation</vt:lpstr>
      <vt:lpstr>America’s Best Cookies!</vt:lpstr>
      <vt:lpstr>Average Sales Mix by Cookie</vt:lpstr>
      <vt:lpstr>Training Highlights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Feud Template</dc:title>
  <dc:subject>PowerPoint Template</dc:subject>
  <dc:creator>Reid Powell</dc:creator>
  <cp:keywords>Family Feud;Templates</cp:keywords>
  <cp:lastModifiedBy>Rachael Langley</cp:lastModifiedBy>
  <cp:revision>578</cp:revision>
  <dcterms:created xsi:type="dcterms:W3CDTF">2004-01-21T04:06:20Z</dcterms:created>
  <dcterms:modified xsi:type="dcterms:W3CDTF">2015-12-28T20:48:26Z</dcterms:modified>
  <cp:category>Game Shows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Robin Song</vt:lpwstr>
  </property>
  <property fmtid="{D5CDD505-2E9C-101B-9397-08002B2CF9AE}" pid="3" name="Department">
    <vt:lpwstr>PowerPoint Bible Game Shows</vt:lpwstr>
  </property>
  <property fmtid="{D5CDD505-2E9C-101B-9397-08002B2CF9AE}" pid="4" name="Editor">
    <vt:lpwstr>Robin Song</vt:lpwstr>
  </property>
  <property fmtid="{D5CDD505-2E9C-101B-9397-08002B2CF9AE}" pid="5" name="Language">
    <vt:lpwstr>English</vt:lpwstr>
  </property>
  <property fmtid="{D5CDD505-2E9C-101B-9397-08002B2CF9AE}" pid="6" name="Owner">
    <vt:lpwstr>Robin Song</vt:lpwstr>
  </property>
  <property fmtid="{D5CDD505-2E9C-101B-9397-08002B2CF9AE}" pid="7" name="Publisher">
    <vt:lpwstr>Robin Song</vt:lpwstr>
  </property>
  <property fmtid="{D5CDD505-2E9C-101B-9397-08002B2CF9AE}" pid="8" name="Purpose">
    <vt:lpwstr>Bible Game Shows</vt:lpwstr>
  </property>
  <property fmtid="{D5CDD505-2E9C-101B-9397-08002B2CF9AE}" pid="9" name="Telephone number">
    <vt:lpwstr>(847) 227-7722</vt:lpwstr>
  </property>
  <property fmtid="{D5CDD505-2E9C-101B-9397-08002B2CF9AE}" pid="10" name="Project">
    <vt:lpwstr>Family Feud</vt:lpwstr>
  </property>
</Properties>
</file>